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2" r:id="rId1"/>
  </p:sldMasterIdLst>
  <p:notesMasterIdLst>
    <p:notesMasterId r:id="rId42"/>
  </p:notesMasterIdLst>
  <p:sldIdLst>
    <p:sldId id="322" r:id="rId2"/>
    <p:sldId id="386" r:id="rId3"/>
    <p:sldId id="387" r:id="rId4"/>
    <p:sldId id="360" r:id="rId5"/>
    <p:sldId id="388" r:id="rId6"/>
    <p:sldId id="366" r:id="rId7"/>
    <p:sldId id="365" r:id="rId8"/>
    <p:sldId id="389" r:id="rId9"/>
    <p:sldId id="369" r:id="rId10"/>
    <p:sldId id="390" r:id="rId11"/>
    <p:sldId id="367" r:id="rId12"/>
    <p:sldId id="391" r:id="rId13"/>
    <p:sldId id="392" r:id="rId14"/>
    <p:sldId id="401" r:id="rId15"/>
    <p:sldId id="393" r:id="rId16"/>
    <p:sldId id="402" r:id="rId17"/>
    <p:sldId id="403" r:id="rId18"/>
    <p:sldId id="370" r:id="rId19"/>
    <p:sldId id="404" r:id="rId20"/>
    <p:sldId id="407" r:id="rId21"/>
    <p:sldId id="405" r:id="rId22"/>
    <p:sldId id="406" r:id="rId23"/>
    <p:sldId id="394" r:id="rId24"/>
    <p:sldId id="371" r:id="rId25"/>
    <p:sldId id="385" r:id="rId26"/>
    <p:sldId id="395" r:id="rId27"/>
    <p:sldId id="396" r:id="rId28"/>
    <p:sldId id="379" r:id="rId29"/>
    <p:sldId id="399" r:id="rId30"/>
    <p:sldId id="374" r:id="rId31"/>
    <p:sldId id="375" r:id="rId32"/>
    <p:sldId id="397" r:id="rId33"/>
    <p:sldId id="372" r:id="rId34"/>
    <p:sldId id="381" r:id="rId35"/>
    <p:sldId id="382" r:id="rId36"/>
    <p:sldId id="383" r:id="rId37"/>
    <p:sldId id="376" r:id="rId38"/>
    <p:sldId id="398" r:id="rId39"/>
    <p:sldId id="377" r:id="rId40"/>
    <p:sldId id="378" r:id="rId41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866375F2-88DD-437C-BAA4-1209B5C42EEB}">
          <p14:sldIdLst>
            <p14:sldId id="322"/>
            <p14:sldId id="386"/>
            <p14:sldId id="387"/>
            <p14:sldId id="360"/>
            <p14:sldId id="388"/>
            <p14:sldId id="366"/>
            <p14:sldId id="365"/>
            <p14:sldId id="389"/>
            <p14:sldId id="369"/>
            <p14:sldId id="390"/>
            <p14:sldId id="367"/>
            <p14:sldId id="391"/>
            <p14:sldId id="392"/>
            <p14:sldId id="401"/>
            <p14:sldId id="393"/>
            <p14:sldId id="402"/>
            <p14:sldId id="403"/>
            <p14:sldId id="370"/>
            <p14:sldId id="404"/>
            <p14:sldId id="407"/>
            <p14:sldId id="405"/>
            <p14:sldId id="406"/>
            <p14:sldId id="394"/>
            <p14:sldId id="371"/>
            <p14:sldId id="385"/>
            <p14:sldId id="395"/>
            <p14:sldId id="396"/>
            <p14:sldId id="379"/>
            <p14:sldId id="399"/>
            <p14:sldId id="374"/>
            <p14:sldId id="375"/>
            <p14:sldId id="397"/>
            <p14:sldId id="372"/>
            <p14:sldId id="381"/>
            <p14:sldId id="382"/>
            <p14:sldId id="383"/>
            <p14:sldId id="376"/>
            <p14:sldId id="398"/>
            <p14:sldId id="377"/>
            <p14:sldId id="37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71C0"/>
    <a:srgbClr val="FF3300"/>
    <a:srgbClr val="C9E7A7"/>
    <a:srgbClr val="8BB0CF"/>
    <a:srgbClr val="7AA5C8"/>
    <a:srgbClr val="42739C"/>
    <a:srgbClr val="FF5B5B"/>
    <a:srgbClr val="FFFF66"/>
    <a:srgbClr val="669900"/>
    <a:srgbClr val="8FFE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654" autoAdjust="0"/>
    <p:restoredTop sz="99229" autoAdjust="0"/>
  </p:normalViewPr>
  <p:slideViewPr>
    <p:cSldViewPr>
      <p:cViewPr varScale="1">
        <p:scale>
          <a:sx n="106" d="100"/>
          <a:sy n="106" d="100"/>
        </p:scale>
        <p:origin x="963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34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1" d="100"/>
          <a:sy n="81" d="100"/>
        </p:scale>
        <p:origin x="-2040" y="-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D9897E-559B-4802-87FD-BDDBC21CBABC}" type="datetimeFigureOut">
              <a:rPr lang="ko-KR" altLang="en-US" smtClean="0"/>
              <a:t>2022-01-31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7AADCE-4523-43FE-B0A8-90B87F2F6B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54131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01735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  <a:prstGeom prst="rect">
            <a:avLst/>
          </a:prstGeom>
        </p:spPr>
        <p:txBody>
          <a:bodyPr/>
          <a:lstStyle>
            <a:lvl1pPr algn="r">
              <a:defRPr b="1">
                <a:solidFill>
                  <a:srgbClr val="FFC000"/>
                </a:solidFill>
              </a:defRPr>
            </a:lvl1pPr>
          </a:lstStyle>
          <a:p>
            <a:r>
              <a:rPr lang="ko-KR" altLang="en-US"/>
              <a:t>웹 프로그래밍</a:t>
            </a:r>
            <a:endParaRPr lang="ko-KR" altLang="en-US" dirty="0"/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2015-03-23</a:t>
            </a: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웹 프로그래밍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2015-03-23</a:t>
            </a: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웹 프로그래밍</a:t>
            </a:r>
          </a:p>
        </p:txBody>
      </p:sp>
      <p:sp>
        <p:nvSpPr>
          <p:cNvPr id="7" name="직사각형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879" y="0"/>
            <a:ext cx="9148377" cy="6858000"/>
          </a:xfrm>
          <a:prstGeom prst="rect">
            <a:avLst/>
          </a:prstGeom>
        </p:spPr>
      </p:pic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rgbClr val="FFFF00"/>
                </a:solidFill>
                <a:latin typeface="HY나무M" pitchFamily="18" charset="-127"/>
                <a:ea typeface="HY나무M" pitchFamily="18" charset="-127"/>
              </a:defRPr>
            </a:lvl1pPr>
          </a:lstStyle>
          <a:p>
            <a:r>
              <a:rPr lang="ko-KR" altLang="en-US" dirty="0"/>
              <a:t>명품 웹 프로그래밍</a:t>
            </a:r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A6BD2C2-3D3B-4E94-BD92-61B02C5F4DEE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909073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68012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kumimoji="0" lang="ko-KR" altLang="en-US" dirty="0"/>
              <a:t>마스터 제목 스타일 편집</a:t>
            </a:r>
            <a:endParaRPr kumimoji="0" 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50405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>
                <a:latin typeface="HY나무L" pitchFamily="18" charset="-127"/>
                <a:ea typeface="HY나무L" pitchFamily="18" charset="-127"/>
              </a:defRPr>
            </a:lvl3pPr>
            <a:lvl4pPr>
              <a:defRPr sz="1400">
                <a:latin typeface="휴먼편지체" pitchFamily="18" charset="-127"/>
                <a:ea typeface="휴먼편지체" pitchFamily="18" charset="-127"/>
              </a:defRPr>
            </a:lvl4pPr>
          </a:lstStyle>
          <a:p>
            <a:pPr lvl="0" eaLnBrk="1" latinLnBrk="0" hangingPunct="1"/>
            <a:r>
              <a:rPr lang="ko-KR" altLang="en-US" dirty="0"/>
              <a:t>마스터 텍스트 스타일을 편집합니다</a:t>
            </a:r>
          </a:p>
          <a:p>
            <a:pPr lvl="1" eaLnBrk="1" latinLnBrk="0" hangingPunct="1"/>
            <a:r>
              <a:rPr lang="ko-KR" altLang="en-US" dirty="0"/>
              <a:t>둘째 수준</a:t>
            </a:r>
          </a:p>
          <a:p>
            <a:pPr lvl="2" eaLnBrk="1" latinLnBrk="0" hangingPunct="1"/>
            <a:r>
              <a:rPr lang="ko-KR" altLang="en-US" dirty="0"/>
              <a:t>셋째 수준</a:t>
            </a:r>
          </a:p>
          <a:p>
            <a:pPr lvl="3" eaLnBrk="1" latinLnBrk="0" hangingPunct="1"/>
            <a:r>
              <a:rPr lang="ko-KR" altLang="en-US" dirty="0"/>
              <a:t>넷째 수준</a:t>
            </a:r>
          </a:p>
          <a:p>
            <a:pPr lvl="4" eaLnBrk="1" latinLnBrk="0" hangingPunct="1"/>
            <a:r>
              <a:rPr lang="ko-KR" altLang="en-US" dirty="0"/>
              <a:t>다섯째 수준</a:t>
            </a:r>
            <a:endParaRPr kumimoji="0" 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>
            <a:normAutofit/>
          </a:bodyPr>
          <a:lstStyle>
            <a:lvl1pPr marL="514350" indent="-514350">
              <a:buSzPct val="100000"/>
              <a:buFont typeface="+mj-lt"/>
              <a:buAutoNum type="arabicPeriod"/>
              <a:defRPr sz="14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 dirty="0"/>
              <a:t>마스터 텍스트 스타일을 편집합니다</a:t>
            </a:r>
          </a:p>
        </p:txBody>
      </p:sp>
      <p:sp>
        <p:nvSpPr>
          <p:cNvPr id="7" name="직사각형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8" name="날짜 개체 틀 7"/>
          <p:cNvSpPr>
            <a:spLocks noGrp="1"/>
          </p:cNvSpPr>
          <p:nvPr>
            <p:ph type="dt" sz="half" idx="15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rtlCol="0"/>
          <a:lstStyle/>
          <a:p>
            <a:r>
              <a:rPr lang="en-US" altLang="ko-KR"/>
              <a:t>2015-03-23</a:t>
            </a:r>
            <a:endParaRPr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7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rtlCol="0"/>
          <a:lstStyle/>
          <a:p>
            <a:r>
              <a:rPr lang="ko-KR" altLang="en-US"/>
              <a:t>웹 프로그래밍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2015-03-23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웹 프로그래밍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8" name="직사각형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1" name="직사각형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  <a:prstGeom prst="rect">
            <a:avLst/>
          </a:prstGeom>
        </p:spPr>
        <p:txBody>
          <a:bodyPr rtlCol="0"/>
          <a:lstStyle/>
          <a:p>
            <a:r>
              <a:rPr lang="en-US" altLang="ko-KR"/>
              <a:t>2015-03-23</a:t>
            </a:r>
            <a:endParaRPr lang="ko-KR" alt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  <a:prstGeom prst="rect">
            <a:avLst/>
          </a:prstGeom>
        </p:spPr>
        <p:txBody>
          <a:bodyPr rtlCol="0"/>
          <a:lstStyle/>
          <a:p>
            <a:r>
              <a:rPr lang="ko-KR" altLang="en-US"/>
              <a:t>웹 프로그래밍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ko-KR" altLang="en-US"/>
              <a:t>그림을 추가하려면 아이콘을 클릭하십시오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개체 틀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752128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ko-KR" altLang="en-US" dirty="0"/>
              <a:t>마스터 제목 스타일 편집</a:t>
            </a:r>
            <a:endParaRPr kumimoji="0" lang="en-US" dirty="0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590550" y="1394460"/>
            <a:ext cx="8153400" cy="5058876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 dirty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dirty="0"/>
              <a:t>둘째 수준</a:t>
            </a:r>
          </a:p>
          <a:p>
            <a:pPr lvl="2" eaLnBrk="1" latinLnBrk="0" hangingPunct="1"/>
            <a:r>
              <a:rPr kumimoji="0" lang="ko-KR" altLang="en-US" dirty="0"/>
              <a:t>셋째 수준</a:t>
            </a:r>
          </a:p>
          <a:p>
            <a:pPr lvl="3" eaLnBrk="1" latinLnBrk="0" hangingPunct="1"/>
            <a:r>
              <a:rPr kumimoji="0" lang="ko-KR" altLang="en-US" dirty="0"/>
              <a:t>넷째 수준</a:t>
            </a:r>
          </a:p>
          <a:p>
            <a:pPr lvl="4" eaLnBrk="1" latinLnBrk="0" hangingPunct="1"/>
            <a:r>
              <a:rPr kumimoji="0" lang="ko-KR" altLang="en-US" dirty="0"/>
              <a:t>다섯째 수준</a:t>
            </a:r>
            <a:endParaRPr kumimoji="0" lang="en-US" dirty="0"/>
          </a:p>
        </p:txBody>
      </p:sp>
      <p:sp>
        <p:nvSpPr>
          <p:cNvPr id="7" name="직사각형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-8725" y="1052736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590550" y="1052736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4"/>
          </p:nvPr>
        </p:nvSpPr>
        <p:spPr>
          <a:xfrm>
            <a:off x="-8725" y="1036860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  <p:sldLayoutId id="2147483864" r:id="rId12"/>
  </p:sldLayoutIdLst>
  <p:hf hdr="0" dt="0"/>
  <p:txStyles>
    <p:titleStyle>
      <a:lvl1pPr algn="l" rtl="0" eaLnBrk="1" latinLnBrk="1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1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1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1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1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1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1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1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1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1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BD2C2-3D3B-4E94-BD92-61B02C5F4DEE}" type="slidenum">
              <a:rPr lang="ko-KR" altLang="en-US" smtClean="0"/>
              <a:pPr/>
              <a:t>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명품 웹 프로그래밍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130406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오디오와 비디오의 </a:t>
            </a:r>
            <a:r>
              <a:rPr lang="en-US" altLang="ko-KR" dirty="0" err="1"/>
              <a:t>onended</a:t>
            </a:r>
            <a:r>
              <a:rPr lang="en-US" altLang="ko-KR" dirty="0"/>
              <a:t> </a:t>
            </a:r>
            <a:r>
              <a:rPr lang="ko-KR" altLang="en-US" dirty="0" err="1"/>
              <a:t>리스너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 err="1"/>
              <a:t>onended</a:t>
            </a:r>
            <a:r>
              <a:rPr lang="en-US" altLang="ko-KR" dirty="0"/>
              <a:t> </a:t>
            </a:r>
            <a:r>
              <a:rPr lang="ko-KR" altLang="en-US" dirty="0" err="1"/>
              <a:t>리스너</a:t>
            </a:r>
            <a:r>
              <a:rPr lang="en-US" altLang="ko-KR" dirty="0"/>
              <a:t> </a:t>
            </a:r>
          </a:p>
          <a:p>
            <a:pPr lvl="1"/>
            <a:r>
              <a:rPr lang="ko-KR" altLang="en-US" dirty="0"/>
              <a:t>오디오</a:t>
            </a:r>
            <a:r>
              <a:rPr lang="en-US" altLang="ko-KR" dirty="0"/>
              <a:t>/</a:t>
            </a:r>
            <a:r>
              <a:rPr lang="ko-KR" altLang="en-US" dirty="0"/>
              <a:t>비디오의 재생이 완료되었을 때 호출되는 이벤트 </a:t>
            </a:r>
            <a:r>
              <a:rPr lang="ko-KR" altLang="en-US" dirty="0" err="1"/>
              <a:t>리스너</a:t>
            </a:r>
            <a:endParaRPr lang="en-US" altLang="ko-KR" dirty="0"/>
          </a:p>
          <a:p>
            <a:pPr lvl="1"/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ko-KR" altLang="en-US" dirty="0" err="1"/>
              <a:t>리스너</a:t>
            </a:r>
            <a:r>
              <a:rPr lang="ko-KR" altLang="en-US" dirty="0"/>
              <a:t> 작성 사례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loop </a:t>
            </a:r>
            <a:r>
              <a:rPr lang="ko-KR" altLang="en-US" dirty="0"/>
              <a:t>속성이 설정되면 </a:t>
            </a:r>
            <a:r>
              <a:rPr lang="en-US" altLang="ko-KR" dirty="0" err="1"/>
              <a:t>onended</a:t>
            </a:r>
            <a:r>
              <a:rPr lang="en-US" altLang="ko-KR" dirty="0"/>
              <a:t> </a:t>
            </a:r>
            <a:r>
              <a:rPr lang="ko-KR" altLang="en-US" dirty="0"/>
              <a:t>이벤트 </a:t>
            </a:r>
            <a:r>
              <a:rPr lang="ko-KR" altLang="en-US" dirty="0" err="1"/>
              <a:t>리스너</a:t>
            </a:r>
            <a:r>
              <a:rPr lang="ko-KR" altLang="en-US" dirty="0"/>
              <a:t> 호출되지 않음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331640" y="2636912"/>
            <a:ext cx="7056784" cy="181588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&lt;audio id="audio"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src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="media/EmbraceableYou.mp3" controls&gt;&lt;/audio&gt;</a:t>
            </a:r>
          </a:p>
          <a:p>
            <a:pPr defTabSz="180000" fontAlgn="base" latinLnBrk="0"/>
            <a:endParaRPr lang="en-US" altLang="ko-KR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&lt;script&gt;</a:t>
            </a:r>
          </a:p>
          <a:p>
            <a:pPr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	let audio =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document.getElementById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("audio");</a:t>
            </a:r>
          </a:p>
          <a:p>
            <a:pPr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400" b="1" kern="0" dirty="0" err="1">
                <a:solidFill>
                  <a:srgbClr val="000000"/>
                </a:solidFill>
                <a:latin typeface="+mj-ea"/>
                <a:ea typeface="+mj-ea"/>
              </a:rPr>
              <a:t>audio.onended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= function (e) {</a:t>
            </a:r>
          </a:p>
          <a:p>
            <a:pPr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			// ended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이벤트 처리 코드 </a:t>
            </a:r>
          </a:p>
          <a:p>
            <a:pPr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	}</a:t>
            </a:r>
          </a:p>
          <a:p>
            <a:pPr defTabSz="180000" fontAlgn="base" latinLnBrk="0"/>
            <a:r>
              <a:rPr lang="en-US" altLang="ko-KR" sz="1400" dirty="0"/>
              <a:t>&lt;/script&gt;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1331640" y="5373216"/>
            <a:ext cx="7056784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&lt;audio arc="..." loop&gt; &lt;!-- loop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속성이 있으면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ended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이벤트 발생하지 않음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--&gt;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0882633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CC47270F-F97B-4D1E-831E-2EFD6CD12F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918" y="4478435"/>
            <a:ext cx="2928396" cy="2076406"/>
          </a:xfrm>
          <a:prstGeom prst="rect">
            <a:avLst/>
          </a:prstGeom>
          <a:ln w="6350">
            <a:solidFill>
              <a:srgbClr val="0070C0"/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BB2A495-7687-43DD-B051-B4EF1D055D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1768" y="4473239"/>
            <a:ext cx="2928396" cy="2076406"/>
          </a:xfrm>
          <a:prstGeom prst="rect">
            <a:avLst/>
          </a:prstGeom>
          <a:ln w="6350">
            <a:solidFill>
              <a:srgbClr val="0070C0"/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/>
              <a:t>13–4 </a:t>
            </a:r>
            <a:r>
              <a:rPr lang="ko-KR" altLang="en-US" dirty="0"/>
              <a:t>오디오 재생이 끝나면 웹 페이지를 노란색으로 변경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610305" y="1700808"/>
            <a:ext cx="6408712" cy="267765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&lt;head&gt;&lt;meta charset="</a:t>
            </a:r>
            <a:r>
              <a:rPr lang="en-US" altLang="ko-KR" sz="1200" dirty="0" err="1"/>
              <a:t>utf</a:t>
            </a:r>
            <a:r>
              <a:rPr lang="en-US" altLang="ko-KR" sz="1200" dirty="0"/>
              <a:t>-8"&gt;</a:t>
            </a:r>
          </a:p>
          <a:p>
            <a:pPr defTabSz="180000"/>
            <a:r>
              <a:rPr lang="en-US" altLang="ko-KR" sz="1200" dirty="0"/>
              <a:t>&lt;title&gt;</a:t>
            </a:r>
            <a:r>
              <a:rPr lang="ko-KR" altLang="en-US" sz="1200" dirty="0"/>
              <a:t>오디오 재생 종료 </a:t>
            </a:r>
            <a:r>
              <a:rPr lang="en-US" altLang="ko-KR" sz="1200" dirty="0"/>
              <a:t>ended </a:t>
            </a:r>
            <a:r>
              <a:rPr lang="ko-KR" altLang="en-US" sz="1200" dirty="0"/>
              <a:t>이벤트 받기</a:t>
            </a:r>
            <a:r>
              <a:rPr lang="en-US" altLang="ko-KR" sz="1200" dirty="0"/>
              <a:t>&lt;/title&gt;&lt;/head&gt;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</a:t>
            </a:r>
            <a:r>
              <a:rPr lang="ko-KR" altLang="en-US" sz="1200" dirty="0"/>
              <a:t>오디오 연주가 끝나면 배경이 노란색으로 바뀝니다</a:t>
            </a:r>
            <a:r>
              <a:rPr lang="en-US" altLang="ko-KR" sz="1200" dirty="0"/>
              <a:t>.&lt;/h3&gt;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&lt;audio id="audio" </a:t>
            </a:r>
            <a:r>
              <a:rPr lang="en-US" altLang="ko-KR" sz="1200" dirty="0" err="1"/>
              <a:t>src</a:t>
            </a:r>
            <a:r>
              <a:rPr lang="en-US" altLang="ko-KR" sz="1200" dirty="0"/>
              <a:t>="media/EmbraceableYou.mp3" controls&gt;&lt;/audio&gt;</a:t>
            </a:r>
          </a:p>
          <a:p>
            <a:pPr defTabSz="180000"/>
            <a:r>
              <a:rPr lang="en-US" altLang="ko-KR" sz="1200" dirty="0"/>
              <a:t>&lt;script&gt;</a:t>
            </a:r>
          </a:p>
          <a:p>
            <a:pPr defTabSz="180000"/>
            <a:r>
              <a:rPr lang="en-US" altLang="ko-KR" sz="1200" b="1" dirty="0"/>
              <a:t>	let audio = </a:t>
            </a:r>
            <a:r>
              <a:rPr lang="en-US" altLang="ko-KR" sz="1200" b="1" dirty="0" err="1"/>
              <a:t>document.getElementById</a:t>
            </a:r>
            <a:r>
              <a:rPr lang="en-US" altLang="ko-KR" sz="1200" b="1" dirty="0"/>
              <a:t>("audio");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 err="1"/>
              <a:t>audio.onended</a:t>
            </a:r>
            <a:r>
              <a:rPr lang="en-US" altLang="ko-KR" sz="1200" b="1" dirty="0"/>
              <a:t> = function (e) { </a:t>
            </a:r>
            <a:r>
              <a:rPr lang="en-US" altLang="ko-KR" sz="1200" b="1" dirty="0" err="1"/>
              <a:t>document.body.style.backgroundColor</a:t>
            </a:r>
            <a:r>
              <a:rPr lang="en-US" altLang="ko-KR" sz="1200" b="1" dirty="0"/>
              <a:t>="yellow"; }</a:t>
            </a:r>
          </a:p>
          <a:p>
            <a:pPr defTabSz="180000"/>
            <a:r>
              <a:rPr lang="en-US" altLang="ko-KR" sz="1200" dirty="0"/>
              <a:t>&lt;/script&gt;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sp>
        <p:nvSpPr>
          <p:cNvPr id="7" name="직사각형 6"/>
          <p:cNvSpPr/>
          <p:nvPr/>
        </p:nvSpPr>
        <p:spPr>
          <a:xfrm>
            <a:off x="524675" y="1293061"/>
            <a:ext cx="729031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onended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YDVYGOStd11"/>
              </a:rPr>
              <a:t>리스너를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YDVYGOStd11"/>
              </a:rPr>
              <a:t> 활용하여 오디오 재생이 끝나면 전체 배경을 노란색으로 변경하라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YDVYGOStd11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000214" y="5334931"/>
            <a:ext cx="1733967" cy="612934"/>
          </a:xfrm>
          <a:prstGeom prst="wedgeRoundRectCallout">
            <a:avLst>
              <a:gd name="adj1" fmla="val -73469"/>
              <a:gd name="adj2" fmla="val 847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재생이 종료되면 </a:t>
            </a:r>
            <a:endParaRPr lang="en-US" altLang="ko-KR" sz="1000" dirty="0"/>
          </a:p>
          <a:p>
            <a:r>
              <a:rPr lang="en-US" altLang="ko-KR" sz="1000" dirty="0"/>
              <a:t>ended </a:t>
            </a:r>
            <a:r>
              <a:rPr lang="ko-KR" altLang="en-US" sz="1000" dirty="0"/>
              <a:t>이벤트 발생</a:t>
            </a:r>
            <a:r>
              <a:rPr lang="en-US" altLang="ko-KR" sz="1000" dirty="0"/>
              <a:t>.</a:t>
            </a:r>
          </a:p>
          <a:p>
            <a:r>
              <a:rPr lang="ko-KR" altLang="en-US" sz="1000" dirty="0"/>
              <a:t>배경색을 노란색으로 변경</a:t>
            </a:r>
          </a:p>
        </p:txBody>
      </p:sp>
    </p:spTree>
    <p:extLst>
      <p:ext uri="{BB962C8B-B14F-4D97-AF65-F5344CB8AC3E}">
        <p14:creationId xmlns:p14="http://schemas.microsoft.com/office/powerpoint/2010/main" val="10974041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미디어 소스 변경</a:t>
            </a:r>
            <a:r>
              <a:rPr lang="en-US" altLang="ko-KR" dirty="0"/>
              <a:t>/</a:t>
            </a:r>
            <a:r>
              <a:rPr lang="ko-KR" altLang="en-US" dirty="0"/>
              <a:t>미디어 로드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현재 재생 중인 미디어 변경</a:t>
            </a:r>
            <a:endParaRPr lang="en-US" altLang="ko-KR" dirty="0"/>
          </a:p>
          <a:p>
            <a:pPr lvl="1"/>
            <a:r>
              <a:rPr lang="ko-KR" altLang="en-US" dirty="0"/>
              <a:t>다음 </a:t>
            </a:r>
            <a:r>
              <a:rPr lang="en-US" altLang="ko-KR" dirty="0"/>
              <a:t>3 </a:t>
            </a:r>
            <a:r>
              <a:rPr lang="ko-KR" altLang="en-US" dirty="0"/>
              <a:t>단계 필요</a:t>
            </a:r>
            <a:endParaRPr lang="en-US" altLang="ko-KR" dirty="0"/>
          </a:p>
          <a:p>
            <a:pPr marL="784860" lvl="2" fontAlgn="base" latinLnBrk="0">
              <a:lnSpc>
                <a:spcPct val="140000"/>
              </a:lnSpc>
            </a:pPr>
            <a:r>
              <a:rPr lang="en-US" altLang="ko-KR" kern="0" dirty="0" err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audio.src</a:t>
            </a:r>
            <a:r>
              <a:rPr lang="en-US" altLang="ko-KR" kern="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="media/Aegukga.mp3"; // </a:t>
            </a:r>
            <a:r>
              <a:rPr lang="ko-KR" altLang="en-US" kern="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새로운 미디어 지정</a:t>
            </a:r>
            <a:endParaRPr lang="ko-KR" altLang="en-US" kern="0" dirty="0">
              <a:solidFill>
                <a:srgbClr val="000000"/>
              </a:solidFill>
              <a:latin typeface="굴림" panose="020B0600000101010101" pitchFamily="50" charset="-127"/>
            </a:endParaRPr>
          </a:p>
          <a:p>
            <a:pPr marL="784860" lvl="2" fontAlgn="base" latinLnBrk="0">
              <a:lnSpc>
                <a:spcPct val="140000"/>
              </a:lnSpc>
            </a:pPr>
            <a:r>
              <a:rPr lang="en-US" altLang="ko-KR" kern="0" dirty="0" err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audio.load</a:t>
            </a:r>
            <a:r>
              <a:rPr lang="en-US" altLang="ko-KR" kern="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(); // </a:t>
            </a:r>
            <a:r>
              <a:rPr lang="en-US" altLang="ko-KR" kern="0" dirty="0" err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src</a:t>
            </a:r>
            <a:r>
              <a:rPr lang="ko-KR" altLang="en-US" kern="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에 지정된 미디어 새로 로딩</a:t>
            </a:r>
            <a:r>
              <a:rPr lang="en-US" altLang="ko-KR" kern="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. </a:t>
            </a:r>
            <a:r>
              <a:rPr lang="ko-KR" altLang="en-US" kern="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생략 가능</a:t>
            </a:r>
            <a:endParaRPr lang="ko-KR" altLang="en-US" kern="0" dirty="0">
              <a:solidFill>
                <a:srgbClr val="000000"/>
              </a:solidFill>
              <a:latin typeface="굴림" panose="020B0600000101010101" pitchFamily="50" charset="-127"/>
            </a:endParaRPr>
          </a:p>
          <a:p>
            <a:pPr marL="784860" lvl="2" fontAlgn="base" latinLnBrk="0">
              <a:lnSpc>
                <a:spcPct val="140000"/>
              </a:lnSpc>
            </a:pPr>
            <a:r>
              <a:rPr lang="en-US" altLang="ko-KR" kern="0" dirty="0" err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audio.play</a:t>
            </a:r>
            <a:r>
              <a:rPr lang="en-US" altLang="ko-KR" kern="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(); // </a:t>
            </a:r>
            <a:r>
              <a:rPr lang="ko-KR" altLang="en-US" kern="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로딩된 미디어 재생</a:t>
            </a:r>
            <a:endParaRPr lang="ko-KR" altLang="en-US" kern="0" dirty="0">
              <a:solidFill>
                <a:srgbClr val="000000"/>
              </a:solidFill>
              <a:latin typeface="굴림" panose="020B0600000101010101" pitchFamily="50" charset="-127"/>
            </a:endParaRPr>
          </a:p>
          <a:p>
            <a:pPr lvl="1"/>
            <a:endParaRPr lang="ko-KR" altLang="en-US" dirty="0"/>
          </a:p>
          <a:p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03262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위치 정보 서비스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 err="1" smtClean="0"/>
              <a:t>HTML5</a:t>
            </a:r>
            <a:r>
              <a:rPr lang="ko-KR" altLang="en-US" dirty="0" smtClean="0"/>
              <a:t>의 위치 정보 서비스란</a:t>
            </a:r>
            <a:r>
              <a:rPr lang="en-US" altLang="ko-KR" dirty="0" smtClean="0"/>
              <a:t>?</a:t>
            </a:r>
            <a:endParaRPr lang="ko-KR" altLang="en-US" dirty="0" smtClean="0"/>
          </a:p>
          <a:p>
            <a:pPr lvl="1"/>
            <a:r>
              <a:rPr lang="ko-KR" altLang="en-US" sz="1800" dirty="0" smtClean="0"/>
              <a:t>컴퓨터</a:t>
            </a:r>
            <a:r>
              <a:rPr lang="en-US" altLang="ko-KR" sz="1800" dirty="0" smtClean="0"/>
              <a:t>/</a:t>
            </a:r>
            <a:r>
              <a:rPr lang="ko-KR" altLang="en-US" sz="1800" dirty="0" smtClean="0"/>
              <a:t>모바일 장치</a:t>
            </a:r>
            <a:r>
              <a:rPr lang="en-US" altLang="ko-KR" sz="1800" dirty="0" smtClean="0"/>
              <a:t>(</a:t>
            </a:r>
            <a:r>
              <a:rPr lang="ko-KR" altLang="en-US" sz="1800" dirty="0" smtClean="0"/>
              <a:t>사용자</a:t>
            </a:r>
            <a:r>
              <a:rPr lang="en-US" altLang="ko-KR" sz="1800" dirty="0" smtClean="0"/>
              <a:t>)</a:t>
            </a:r>
            <a:r>
              <a:rPr lang="ko-KR" altLang="en-US" sz="1800" dirty="0" smtClean="0"/>
              <a:t>의 위치</a:t>
            </a:r>
            <a:r>
              <a:rPr lang="en-US" altLang="ko-KR" sz="1800" dirty="0" smtClean="0"/>
              <a:t>(</a:t>
            </a:r>
            <a:r>
              <a:rPr lang="ko-KR" altLang="en-US" sz="1800" dirty="0" smtClean="0"/>
              <a:t>위도와 경도</a:t>
            </a:r>
            <a:r>
              <a:rPr lang="en-US" altLang="ko-KR" sz="1800" dirty="0" smtClean="0"/>
              <a:t>)</a:t>
            </a:r>
            <a:r>
              <a:rPr lang="ko-KR" altLang="en-US" sz="1800" dirty="0" smtClean="0"/>
              <a:t>를 브라우저</a:t>
            </a:r>
            <a:r>
              <a:rPr lang="en-US" altLang="ko-KR" sz="1800" dirty="0" smtClean="0"/>
              <a:t>(</a:t>
            </a:r>
            <a:r>
              <a:rPr lang="ko-KR" altLang="en-US" sz="1800" dirty="0" smtClean="0"/>
              <a:t>자바스크립트 코드</a:t>
            </a:r>
            <a:r>
              <a:rPr lang="en-US" altLang="ko-KR" sz="1800" dirty="0" smtClean="0"/>
              <a:t>)</a:t>
            </a:r>
            <a:r>
              <a:rPr lang="ko-KR" altLang="en-US" sz="1800" dirty="0" smtClean="0"/>
              <a:t>에게 공급하는 서비스</a:t>
            </a:r>
            <a:endParaRPr lang="en-US" altLang="ko-KR" sz="1800" dirty="0" smtClean="0"/>
          </a:p>
          <a:p>
            <a:r>
              <a:rPr lang="ko-KR" altLang="en-US" dirty="0" smtClean="0"/>
              <a:t>보안 문제</a:t>
            </a:r>
            <a:endParaRPr lang="en-US" altLang="ko-KR" dirty="0" smtClean="0"/>
          </a:p>
          <a:p>
            <a:pPr lvl="1"/>
            <a:r>
              <a:rPr lang="ko-KR" altLang="en-US" sz="1800" dirty="0" smtClean="0"/>
              <a:t>웹 브라우저를 탑재한 장치</a:t>
            </a:r>
            <a:r>
              <a:rPr lang="en-US" altLang="ko-KR" sz="1800" dirty="0" smtClean="0"/>
              <a:t>(</a:t>
            </a:r>
            <a:r>
              <a:rPr lang="ko-KR" altLang="en-US" sz="1800" dirty="0" smtClean="0"/>
              <a:t>사용자</a:t>
            </a:r>
            <a:r>
              <a:rPr lang="en-US" altLang="ko-KR" sz="1800" dirty="0" smtClean="0"/>
              <a:t>)</a:t>
            </a:r>
            <a:r>
              <a:rPr lang="ko-KR" altLang="en-US" sz="1800" dirty="0" smtClean="0"/>
              <a:t>의 위치가 웹 서버에게 알려지고</a:t>
            </a:r>
            <a:endParaRPr lang="en-US" altLang="ko-KR" sz="1800" dirty="0" smtClean="0"/>
          </a:p>
          <a:p>
            <a:pPr lvl="1"/>
            <a:r>
              <a:rPr lang="ko-KR" altLang="en-US" sz="1800" dirty="0" smtClean="0"/>
              <a:t>다른 사용자에게 위치가 노출될 수 있는 문제점</a:t>
            </a:r>
            <a:endParaRPr lang="en-US" altLang="ko-KR" sz="1800" dirty="0" smtClean="0"/>
          </a:p>
          <a:p>
            <a:r>
              <a:rPr lang="ko-KR" altLang="en-US" dirty="0" smtClean="0"/>
              <a:t>위치 정보 서비스는 보안이 유지되는 경우에만 제공</a:t>
            </a:r>
          </a:p>
          <a:p>
            <a:pPr lvl="1"/>
            <a:r>
              <a:rPr lang="en-US" altLang="ko-KR" dirty="0" smtClean="0"/>
              <a:t>localhost</a:t>
            </a:r>
            <a:r>
              <a:rPr lang="ko-KR" altLang="en-US" dirty="0" smtClean="0"/>
              <a:t>로 접속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브라우저는 로컬 컴퓨터에 설치된 웹 서버에 접속하므로 다른 컴퓨터의 사용자가 웹 서버에 접속할 수 없으므로 안전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웹 서버 없는 로컬 컴퓨터의 웹 페이지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다른 사용자의 개입이 원천적으로 불가능하므로 안전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https</a:t>
            </a:r>
            <a:r>
              <a:rPr lang="ko-KR" altLang="en-US" dirty="0" smtClean="0"/>
              <a:t>로 접속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웹 서버와 브라우저 사이의 통신은 암호화 기반 보안 통신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ssl</a:t>
            </a:r>
            <a:r>
              <a:rPr lang="en-US" altLang="ko-KR" dirty="0" smtClean="0"/>
              <a:t>, secure sockets layer)</a:t>
            </a:r>
            <a:r>
              <a:rPr lang="ko-KR" altLang="en-US" dirty="0" smtClean="0"/>
              <a:t>을 이용하므로 안전</a:t>
            </a:r>
          </a:p>
          <a:p>
            <a:pPr lvl="1"/>
            <a:endParaRPr lang="ko-KR" altLang="en-US" dirty="0" smtClean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13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311144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geolocation </a:t>
            </a:r>
            <a:r>
              <a:rPr lang="ko-KR" altLang="en-US" dirty="0"/>
              <a:t>객체</a:t>
            </a:r>
            <a:endParaRPr lang="en-US" altLang="ko-KR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sz="2000" dirty="0" smtClean="0"/>
              <a:t>geolocation </a:t>
            </a:r>
            <a:r>
              <a:rPr lang="ko-KR" altLang="en-US" sz="2000" dirty="0"/>
              <a:t>객체</a:t>
            </a:r>
            <a:endParaRPr lang="en-US" altLang="ko-KR" sz="2000" dirty="0"/>
          </a:p>
          <a:p>
            <a:pPr lvl="1"/>
            <a:r>
              <a:rPr lang="ko-KR" altLang="en-US" sz="1800" dirty="0"/>
              <a:t>위치 정보 서비스를 제공하는 자바스크립트 객체</a:t>
            </a:r>
            <a:endParaRPr lang="en-US" altLang="ko-KR" sz="1800" dirty="0"/>
          </a:p>
          <a:p>
            <a:pPr lvl="1"/>
            <a:endParaRPr lang="en-US" altLang="ko-KR" sz="1800" dirty="0"/>
          </a:p>
          <a:p>
            <a:pPr lvl="1"/>
            <a:r>
              <a:rPr lang="ko-KR" altLang="en-US" sz="1800" dirty="0"/>
              <a:t>위치 정보 서비스 </a:t>
            </a:r>
            <a:r>
              <a:rPr lang="en-US" altLang="ko-KR" sz="1800" dirty="0"/>
              <a:t>2</a:t>
            </a:r>
            <a:r>
              <a:rPr lang="ko-KR" altLang="en-US" sz="1800" dirty="0"/>
              <a:t>가지</a:t>
            </a:r>
            <a:endParaRPr lang="en-US" altLang="ko-KR" sz="1800" dirty="0"/>
          </a:p>
          <a:p>
            <a:pPr lvl="2"/>
            <a:r>
              <a:rPr lang="ko-KR" altLang="en-US" sz="1600" dirty="0"/>
              <a:t>현재 위치 서비스 </a:t>
            </a:r>
            <a:r>
              <a:rPr lang="en-US" altLang="ko-KR" sz="1600" dirty="0"/>
              <a:t>: </a:t>
            </a:r>
            <a:r>
              <a:rPr lang="ko-KR" altLang="en-US" sz="1600" dirty="0"/>
              <a:t>요청 시 현재 위치를 알려주는 서비스</a:t>
            </a:r>
            <a:endParaRPr lang="en-US" altLang="ko-KR" sz="1600" dirty="0"/>
          </a:p>
          <a:p>
            <a:pPr lvl="2"/>
            <a:r>
              <a:rPr lang="ko-KR" altLang="en-US" sz="1600" dirty="0"/>
              <a:t>반복 위치 서비스 </a:t>
            </a:r>
            <a:r>
              <a:rPr lang="en-US" altLang="ko-KR" sz="1600" dirty="0"/>
              <a:t>: </a:t>
            </a:r>
            <a:r>
              <a:rPr lang="ko-KR" altLang="en-US" sz="1600" dirty="0"/>
              <a:t>위치가 변경될 때마다 반복하여 알려주는 서비스</a:t>
            </a:r>
            <a:endParaRPr lang="en-US" altLang="ko-KR" sz="16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pPr lvl="1"/>
            <a:endParaRPr lang="en-US" altLang="ko-KR" sz="1600" dirty="0"/>
          </a:p>
          <a:p>
            <a:pPr lvl="1"/>
            <a:r>
              <a:rPr lang="ko-KR" altLang="en-US" sz="1600" dirty="0"/>
              <a:t>브라우저의 위치 정보 서비스 지원 여부</a:t>
            </a:r>
            <a:endParaRPr lang="en-US" altLang="ko-KR" dirty="0"/>
          </a:p>
          <a:p>
            <a:pPr lvl="2"/>
            <a:endParaRPr lang="ko-KR" altLang="en-US" dirty="0"/>
          </a:p>
          <a:p>
            <a:pPr lvl="2"/>
            <a:endParaRPr lang="ko-KR" altLang="en-US" dirty="0"/>
          </a:p>
          <a:p>
            <a:pPr lvl="2"/>
            <a:endParaRPr lang="ko-KR" altLang="en-US" dirty="0"/>
          </a:p>
          <a:p>
            <a:pPr lvl="1"/>
            <a:endParaRPr lang="ko-KR" altLang="en-US" dirty="0"/>
          </a:p>
          <a:p>
            <a:pPr lvl="1"/>
            <a:endParaRPr lang="ko-KR" altLang="en-US" dirty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14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397009" y="2060848"/>
            <a:ext cx="4608512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navigator.geolocation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,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window.navigator.geolocation</a:t>
            </a:r>
            <a:endParaRPr lang="en-US" altLang="ko-KR" sz="1400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397009" y="5419240"/>
            <a:ext cx="4608512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if(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navigator.geolocation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) {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defTabSz="180000" fontAlgn="base" latinLnBrk="0"/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	//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브라우저가 위치 정보 서비스를 제공한다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.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}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429000"/>
            <a:ext cx="7431442" cy="1371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4253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현재 위치 얻기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현재 위치 얻기</a:t>
            </a:r>
            <a:endParaRPr lang="en-US" altLang="ko-KR" dirty="0"/>
          </a:p>
          <a:p>
            <a:pPr lvl="1"/>
            <a:r>
              <a:rPr lang="en-US" altLang="ko-KR" dirty="0" err="1"/>
              <a:t>getCurrentPosition</a:t>
            </a:r>
            <a:r>
              <a:rPr lang="en-US" altLang="ko-KR" dirty="0"/>
              <a:t>() </a:t>
            </a:r>
            <a:r>
              <a:rPr lang="ko-KR" altLang="en-US" dirty="0" err="1"/>
              <a:t>메소드</a:t>
            </a:r>
            <a:r>
              <a:rPr lang="ko-KR" altLang="en-US" dirty="0"/>
              <a:t> 호출</a:t>
            </a:r>
            <a:endParaRPr lang="en-US" altLang="ko-KR" dirty="0"/>
          </a:p>
          <a:p>
            <a:pPr lvl="2"/>
            <a:r>
              <a:rPr lang="en-US" altLang="ko-KR" dirty="0" err="1"/>
              <a:t>getCurrentPosition</a:t>
            </a:r>
            <a:r>
              <a:rPr lang="en-US" altLang="ko-KR" dirty="0"/>
              <a:t>()</a:t>
            </a:r>
            <a:r>
              <a:rPr lang="ko-KR" altLang="en-US" dirty="0"/>
              <a:t>은 호출 즉시 현재 위치를 </a:t>
            </a:r>
            <a:r>
              <a:rPr lang="ko-KR" altLang="en-US" dirty="0" err="1"/>
              <a:t>리턴하는</a:t>
            </a:r>
            <a:r>
              <a:rPr lang="ko-KR" altLang="en-US" dirty="0"/>
              <a:t> 것이 아님</a:t>
            </a:r>
            <a:endParaRPr lang="en-US" altLang="ko-KR" dirty="0"/>
          </a:p>
          <a:p>
            <a:pPr lvl="2"/>
            <a:r>
              <a:rPr lang="ko-KR" altLang="en-US" dirty="0"/>
              <a:t>위치가 파악되면 호출될 </a:t>
            </a:r>
            <a:r>
              <a:rPr lang="ko-KR" altLang="en-US" dirty="0" err="1"/>
              <a:t>콜백</a:t>
            </a:r>
            <a:r>
              <a:rPr lang="ko-KR" altLang="en-US" dirty="0"/>
              <a:t> 함수 </a:t>
            </a:r>
            <a:r>
              <a:rPr lang="en-US" altLang="ko-KR" dirty="0" err="1"/>
              <a:t>positionCallback</a:t>
            </a:r>
            <a:r>
              <a:rPr lang="en-US" altLang="ko-KR" dirty="0"/>
              <a:t>(Position)</a:t>
            </a:r>
            <a:r>
              <a:rPr lang="ko-KR" altLang="en-US" dirty="0"/>
              <a:t> 등록</a:t>
            </a:r>
          </a:p>
          <a:p>
            <a:pPr lvl="1"/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15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331640" y="2996952"/>
            <a:ext cx="7416824" cy="181588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400" b="1" kern="0" dirty="0" err="1" smtClean="0">
                <a:solidFill>
                  <a:srgbClr val="000000"/>
                </a:solidFill>
                <a:latin typeface="+mj-ea"/>
                <a:ea typeface="+mj-ea"/>
              </a:rPr>
              <a:t>navigator.geolocation.getCurrentPosition</a:t>
            </a:r>
            <a:r>
              <a:rPr lang="en-US" altLang="ko-KR" sz="1400" b="1" kern="0" dirty="0" smtClean="0">
                <a:solidFill>
                  <a:srgbClr val="000000"/>
                </a:solidFill>
                <a:latin typeface="+mj-ea"/>
                <a:ea typeface="+mj-ea"/>
              </a:rPr>
              <a:t>(success);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// 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success()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를 </a:t>
            </a:r>
            <a:r>
              <a:rPr lang="ko-KR" altLang="en-US" sz="1400" kern="0" dirty="0" err="1">
                <a:solidFill>
                  <a:srgbClr val="000000"/>
                </a:solidFill>
                <a:latin typeface="+mj-ea"/>
                <a:ea typeface="+mj-ea"/>
              </a:rPr>
              <a:t>콜백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 함수로 등록</a:t>
            </a:r>
          </a:p>
          <a:p>
            <a:pPr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	...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//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위치가 파악되면 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success()</a:t>
            </a:r>
            <a:r>
              <a:rPr lang="ko-KR" altLang="en-US" sz="1400" kern="0" dirty="0" smtClean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호출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,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위치 정보가 있는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position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객체가 매개 변수로 전달</a:t>
            </a:r>
          </a:p>
          <a:p>
            <a:pPr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function </a:t>
            </a:r>
            <a:r>
              <a:rPr lang="en-US" altLang="ko-KR" sz="1400" b="1" kern="0" dirty="0" smtClean="0">
                <a:solidFill>
                  <a:srgbClr val="000000"/>
                </a:solidFill>
                <a:latin typeface="+mj-ea"/>
                <a:ea typeface="+mj-ea"/>
              </a:rPr>
              <a:t>success(position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)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{ </a:t>
            </a:r>
          </a:p>
          <a:p>
            <a:pPr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	let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lat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= </a:t>
            </a:r>
            <a:r>
              <a:rPr lang="en-US" altLang="ko-KR" sz="1400" b="1" kern="0" dirty="0" err="1">
                <a:solidFill>
                  <a:srgbClr val="000000"/>
                </a:solidFill>
                <a:latin typeface="+mj-ea"/>
                <a:ea typeface="+mj-ea"/>
              </a:rPr>
              <a:t>position.coords.latitude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;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//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위도</a:t>
            </a:r>
          </a:p>
          <a:p>
            <a:pPr defTabSz="180000" fontAlgn="base" latinLnBrk="0"/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let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lon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=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altLang="ko-KR" sz="1400" b="1" kern="0" dirty="0" err="1">
                <a:solidFill>
                  <a:srgbClr val="000000"/>
                </a:solidFill>
                <a:latin typeface="+mj-ea"/>
                <a:ea typeface="+mj-ea"/>
              </a:rPr>
              <a:t>position.coords.longitude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;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//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경도</a:t>
            </a:r>
          </a:p>
          <a:p>
            <a:pPr defTabSz="180000" fontAlgn="base" latinLnBrk="0"/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alert("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현재위치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(" +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lat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+ ", " +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lon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+ ")");</a:t>
            </a:r>
          </a:p>
          <a:p>
            <a:pPr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1469518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79512" y="1306567"/>
            <a:ext cx="6552728" cy="547842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000" dirty="0"/>
              <a:t>&lt;!</a:t>
            </a:r>
            <a:r>
              <a:rPr lang="en-US" altLang="ko-KR" sz="1000" dirty="0" err="1"/>
              <a:t>DOCTYPE</a:t>
            </a:r>
            <a:r>
              <a:rPr lang="en-US" altLang="ko-KR" sz="1000" dirty="0"/>
              <a:t> html&gt;</a:t>
            </a:r>
          </a:p>
          <a:p>
            <a:pPr defTabSz="180000"/>
            <a:r>
              <a:rPr lang="en-US" altLang="ko-KR" sz="1000" dirty="0"/>
              <a:t>&lt;html&gt;</a:t>
            </a:r>
          </a:p>
          <a:p>
            <a:pPr defTabSz="180000"/>
            <a:r>
              <a:rPr lang="en-US" altLang="ko-KR" sz="1000" dirty="0"/>
              <a:t>&lt;head&gt;</a:t>
            </a:r>
          </a:p>
          <a:p>
            <a:pPr defTabSz="180000"/>
            <a:r>
              <a:rPr lang="en-US" altLang="ko-KR" sz="1000" dirty="0"/>
              <a:t>&lt;meta charset="</a:t>
            </a:r>
            <a:r>
              <a:rPr lang="en-US" altLang="ko-KR" sz="1000" dirty="0" err="1"/>
              <a:t>utf</a:t>
            </a:r>
            <a:r>
              <a:rPr lang="en-US" altLang="ko-KR" sz="1000" dirty="0"/>
              <a:t>-8"&gt;</a:t>
            </a:r>
          </a:p>
          <a:p>
            <a:pPr defTabSz="180000"/>
            <a:r>
              <a:rPr lang="en-US" altLang="ko-KR" sz="1000" dirty="0"/>
              <a:t>&lt;title&gt;</a:t>
            </a:r>
            <a:r>
              <a:rPr lang="en-US" altLang="ko-KR" sz="1000" dirty="0" err="1"/>
              <a:t>getCurrentPosition</a:t>
            </a:r>
            <a:r>
              <a:rPr lang="en-US" altLang="ko-KR" sz="1000" dirty="0"/>
              <a:t>()</a:t>
            </a:r>
            <a:r>
              <a:rPr lang="ko-KR" altLang="en-US" sz="1000" dirty="0"/>
              <a:t>로 현재 위치 파악</a:t>
            </a:r>
            <a:r>
              <a:rPr lang="en-US" altLang="ko-KR" sz="1000" dirty="0"/>
              <a:t>&lt;/title&gt;</a:t>
            </a:r>
          </a:p>
          <a:p>
            <a:pPr defTabSz="180000"/>
            <a:r>
              <a:rPr lang="en-US" altLang="ko-KR" sz="1000" dirty="0"/>
              <a:t>&lt;/head&gt;</a:t>
            </a:r>
          </a:p>
          <a:p>
            <a:pPr defTabSz="180000"/>
            <a:r>
              <a:rPr lang="en-US" altLang="ko-KR" sz="1000" dirty="0"/>
              <a:t>&lt;body&gt;</a:t>
            </a:r>
          </a:p>
          <a:p>
            <a:pPr defTabSz="180000"/>
            <a:r>
              <a:rPr lang="en-US" altLang="ko-KR" sz="1000" dirty="0"/>
              <a:t>&lt;</a:t>
            </a:r>
            <a:r>
              <a:rPr lang="en-US" altLang="ko-KR" sz="1000" dirty="0" err="1"/>
              <a:t>h3</a:t>
            </a:r>
            <a:r>
              <a:rPr lang="en-US" altLang="ko-KR" sz="1000" dirty="0"/>
              <a:t>&gt;</a:t>
            </a:r>
            <a:r>
              <a:rPr lang="en-US" altLang="ko-KR" sz="1000" dirty="0" err="1"/>
              <a:t>getCurrentPosition</a:t>
            </a:r>
            <a:r>
              <a:rPr lang="en-US" altLang="ko-KR" sz="1000" dirty="0"/>
              <a:t>()</a:t>
            </a:r>
            <a:r>
              <a:rPr lang="ko-KR" altLang="en-US" sz="1000" dirty="0"/>
              <a:t>로 현재 위치 파악</a:t>
            </a:r>
            <a:r>
              <a:rPr lang="en-US" altLang="ko-KR" sz="1000" dirty="0"/>
              <a:t>&lt;/</a:t>
            </a:r>
            <a:r>
              <a:rPr lang="en-US" altLang="ko-KR" sz="1000" dirty="0" err="1"/>
              <a:t>h3</a:t>
            </a:r>
            <a:r>
              <a:rPr lang="en-US" altLang="ko-KR" sz="1000" dirty="0"/>
              <a:t>&gt;</a:t>
            </a:r>
          </a:p>
          <a:p>
            <a:pPr defTabSz="180000"/>
            <a:r>
              <a:rPr lang="en-US" altLang="ko-KR" sz="1000" dirty="0"/>
              <a:t>&lt;</a:t>
            </a:r>
            <a:r>
              <a:rPr lang="en-US" altLang="ko-KR" sz="1000" dirty="0" err="1"/>
              <a:t>hr</a:t>
            </a:r>
            <a:r>
              <a:rPr lang="en-US" altLang="ko-KR" sz="1000" dirty="0"/>
              <a:t>&gt;</a:t>
            </a:r>
          </a:p>
          <a:p>
            <a:pPr defTabSz="180000"/>
            <a:r>
              <a:rPr lang="en-US" altLang="ko-KR" sz="1000" dirty="0"/>
              <a:t>&lt;div id="</a:t>
            </a:r>
            <a:r>
              <a:rPr lang="en-US" altLang="ko-KR" sz="1000" dirty="0" err="1"/>
              <a:t>msg</a:t>
            </a:r>
            <a:r>
              <a:rPr lang="en-US" altLang="ko-KR" sz="1000" dirty="0"/>
              <a:t>"&gt;</a:t>
            </a:r>
            <a:r>
              <a:rPr lang="ko-KR" altLang="en-US" sz="1000" dirty="0"/>
              <a:t>이곳에  위치 정보 출력</a:t>
            </a:r>
            <a:r>
              <a:rPr lang="en-US" altLang="ko-KR" sz="1000" dirty="0"/>
              <a:t>&lt;/div&gt;</a:t>
            </a:r>
          </a:p>
          <a:p>
            <a:pPr defTabSz="180000"/>
            <a:r>
              <a:rPr lang="en-US" altLang="ko-KR" sz="1000" dirty="0"/>
              <a:t>&lt;script&gt;</a:t>
            </a:r>
          </a:p>
          <a:p>
            <a:pPr defTabSz="180000"/>
            <a:r>
              <a:rPr lang="en-US" altLang="ko-KR" sz="1000" dirty="0"/>
              <a:t>if(</a:t>
            </a:r>
            <a:r>
              <a:rPr lang="en-US" altLang="ko-KR" sz="1000" dirty="0" err="1"/>
              <a:t>navigator.geolocation</a:t>
            </a:r>
            <a:r>
              <a:rPr lang="en-US" altLang="ko-KR" sz="1000" dirty="0"/>
              <a:t>) </a:t>
            </a:r>
          </a:p>
          <a:p>
            <a:pPr defTabSz="180000"/>
            <a:r>
              <a:rPr lang="en-US" altLang="ko-KR" sz="1000" dirty="0"/>
              <a:t>	</a:t>
            </a:r>
            <a:r>
              <a:rPr lang="en-US" altLang="ko-KR" sz="1000" b="1" dirty="0" err="1"/>
              <a:t>navigator.geolocation.getCurrentPosition</a:t>
            </a:r>
            <a:r>
              <a:rPr lang="en-US" altLang="ko-KR" sz="1000" b="1" dirty="0"/>
              <a:t>(success);</a:t>
            </a:r>
            <a:r>
              <a:rPr lang="en-US" altLang="ko-KR" sz="1000" dirty="0"/>
              <a:t> // </a:t>
            </a:r>
            <a:r>
              <a:rPr lang="ko-KR" altLang="en-US" sz="1000" dirty="0"/>
              <a:t>현재 위치 정보 요청</a:t>
            </a:r>
          </a:p>
          <a:p>
            <a:pPr defTabSz="180000"/>
            <a:r>
              <a:rPr lang="en-US" altLang="ko-KR" sz="1000" dirty="0"/>
              <a:t>else </a:t>
            </a:r>
          </a:p>
          <a:p>
            <a:pPr defTabSz="180000"/>
            <a:r>
              <a:rPr lang="en-US" altLang="ko-KR" sz="1000" dirty="0"/>
              <a:t>	alert("</a:t>
            </a:r>
            <a:r>
              <a:rPr lang="ko-KR" altLang="en-US" sz="1000" dirty="0"/>
              <a:t>지원하지 않음</a:t>
            </a:r>
            <a:r>
              <a:rPr lang="en-US" altLang="ko-KR" sz="1000" dirty="0"/>
              <a:t>");</a:t>
            </a:r>
          </a:p>
          <a:p>
            <a:pPr defTabSz="180000"/>
            <a:endParaRPr lang="en-US" altLang="ko-KR" sz="1000" dirty="0"/>
          </a:p>
          <a:p>
            <a:pPr defTabSz="180000"/>
            <a:r>
              <a:rPr lang="en-US" altLang="ko-KR" sz="1000" dirty="0"/>
              <a:t>// </a:t>
            </a:r>
            <a:r>
              <a:rPr lang="ko-KR" altLang="en-US" sz="1000" dirty="0"/>
              <a:t>위치 파악 시 </a:t>
            </a:r>
            <a:r>
              <a:rPr lang="en-US" altLang="ko-KR" sz="1000" dirty="0"/>
              <a:t>success() </a:t>
            </a:r>
            <a:r>
              <a:rPr lang="ko-KR" altLang="en-US" sz="1000" dirty="0"/>
              <a:t>호출</a:t>
            </a:r>
            <a:r>
              <a:rPr lang="en-US" altLang="ko-KR" sz="1000" dirty="0"/>
              <a:t>. </a:t>
            </a:r>
            <a:r>
              <a:rPr lang="ko-KR" altLang="en-US" sz="1000" dirty="0"/>
              <a:t>위치 정보가 들어 있는 </a:t>
            </a:r>
            <a:r>
              <a:rPr lang="en-US" altLang="ko-KR" sz="1000" dirty="0"/>
              <a:t>position </a:t>
            </a:r>
            <a:r>
              <a:rPr lang="ko-KR" altLang="en-US" sz="1000" dirty="0"/>
              <a:t>객체가 매개 변수로 넘어온다</a:t>
            </a:r>
            <a:r>
              <a:rPr lang="en-US" altLang="ko-KR" sz="1000" dirty="0"/>
              <a:t>.</a:t>
            </a:r>
          </a:p>
          <a:p>
            <a:pPr defTabSz="180000"/>
            <a:r>
              <a:rPr lang="en-US" altLang="ko-KR" sz="1000" b="1" dirty="0"/>
              <a:t>function success(position) {</a:t>
            </a:r>
          </a:p>
          <a:p>
            <a:pPr defTabSz="180000"/>
            <a:r>
              <a:rPr lang="en-US" altLang="ko-KR" sz="1000" dirty="0"/>
              <a:t>	</a:t>
            </a:r>
            <a:r>
              <a:rPr lang="en-US" altLang="ko-KR" sz="1000" b="1" dirty="0"/>
              <a:t>let </a:t>
            </a:r>
            <a:r>
              <a:rPr lang="en-US" altLang="ko-KR" sz="1000" b="1" dirty="0" err="1"/>
              <a:t>lat</a:t>
            </a:r>
            <a:r>
              <a:rPr lang="en-US" altLang="ko-KR" sz="1000" b="1" dirty="0"/>
              <a:t> = </a:t>
            </a:r>
            <a:r>
              <a:rPr lang="en-US" altLang="ko-KR" sz="1000" b="1" dirty="0" err="1"/>
              <a:t>position.coords.latitude</a:t>
            </a:r>
            <a:r>
              <a:rPr lang="en-US" altLang="ko-KR" sz="1000" b="1" dirty="0"/>
              <a:t>; </a:t>
            </a:r>
            <a:r>
              <a:rPr lang="en-US" altLang="ko-KR" sz="1000" dirty="0"/>
              <a:t>// </a:t>
            </a:r>
            <a:r>
              <a:rPr lang="ko-KR" altLang="en-US" sz="1000" dirty="0"/>
              <a:t>위도</a:t>
            </a:r>
          </a:p>
          <a:p>
            <a:pPr defTabSz="180000"/>
            <a:r>
              <a:rPr lang="ko-KR" altLang="en-US" sz="1000" b="1" dirty="0"/>
              <a:t>	</a:t>
            </a:r>
            <a:r>
              <a:rPr lang="en-US" altLang="ko-KR" sz="1000" b="1" dirty="0"/>
              <a:t>let </a:t>
            </a:r>
            <a:r>
              <a:rPr lang="en-US" altLang="ko-KR" sz="1000" b="1" dirty="0" err="1"/>
              <a:t>lon</a:t>
            </a:r>
            <a:r>
              <a:rPr lang="en-US" altLang="ko-KR" sz="1000" b="1" dirty="0"/>
              <a:t> = </a:t>
            </a:r>
            <a:r>
              <a:rPr lang="en-US" altLang="ko-KR" sz="1000" b="1" dirty="0" err="1"/>
              <a:t>position.coords.longitude</a:t>
            </a:r>
            <a:r>
              <a:rPr lang="en-US" altLang="ko-KR" sz="1000" b="1" dirty="0"/>
              <a:t>; </a:t>
            </a:r>
            <a:r>
              <a:rPr lang="en-US" altLang="ko-KR" sz="1000" dirty="0"/>
              <a:t>// </a:t>
            </a:r>
            <a:r>
              <a:rPr lang="ko-KR" altLang="en-US" sz="1000" dirty="0"/>
              <a:t>경도</a:t>
            </a:r>
          </a:p>
          <a:p>
            <a:pPr defTabSz="180000"/>
            <a:r>
              <a:rPr lang="ko-KR" altLang="en-US" sz="1000" b="1" dirty="0"/>
              <a:t>	</a:t>
            </a:r>
            <a:r>
              <a:rPr lang="en-US" altLang="ko-KR" sz="1000" b="1" dirty="0"/>
              <a:t>let </a:t>
            </a:r>
            <a:r>
              <a:rPr lang="en-US" altLang="ko-KR" sz="1000" b="1" dirty="0" err="1"/>
              <a:t>acc</a:t>
            </a:r>
            <a:r>
              <a:rPr lang="en-US" altLang="ko-KR" sz="1000" b="1" dirty="0"/>
              <a:t> = </a:t>
            </a:r>
            <a:r>
              <a:rPr lang="en-US" altLang="ko-KR" sz="1000" b="1" dirty="0" err="1"/>
              <a:t>position.coords.accuracy</a:t>
            </a:r>
            <a:r>
              <a:rPr lang="en-US" altLang="ko-KR" sz="1000" b="1" dirty="0"/>
              <a:t>; </a:t>
            </a:r>
            <a:r>
              <a:rPr lang="en-US" altLang="ko-KR" sz="1000" dirty="0"/>
              <a:t>// </a:t>
            </a:r>
            <a:r>
              <a:rPr lang="ko-KR" altLang="en-US" sz="1000" dirty="0"/>
              <a:t>정확도</a:t>
            </a:r>
          </a:p>
          <a:p>
            <a:pPr defTabSz="180000"/>
            <a:endParaRPr lang="ko-KR" altLang="en-US" sz="1000" dirty="0"/>
          </a:p>
          <a:p>
            <a:pPr defTabSz="180000"/>
            <a:r>
              <a:rPr lang="ko-KR" altLang="en-US" sz="1000" dirty="0"/>
              <a:t>	</a:t>
            </a:r>
            <a:r>
              <a:rPr lang="en-US" altLang="ko-KR" sz="1000" dirty="0"/>
              <a:t>// </a:t>
            </a:r>
            <a:r>
              <a:rPr lang="ko-KR" altLang="en-US" sz="1000" dirty="0"/>
              <a:t>위도와 경도의 소수점 이하 자리가 너무 길어 유효 숫자 </a:t>
            </a:r>
            <a:r>
              <a:rPr lang="en-US" altLang="ko-KR" sz="1000" dirty="0"/>
              <a:t>6</a:t>
            </a:r>
            <a:r>
              <a:rPr lang="ko-KR" altLang="en-US" sz="1000" dirty="0"/>
              <a:t>자리로 </a:t>
            </a:r>
            <a:r>
              <a:rPr lang="ko-KR" altLang="en-US" sz="1000" dirty="0" err="1"/>
              <a:t>짜름</a:t>
            </a:r>
            <a:endParaRPr lang="ko-KR" altLang="en-US" sz="1000" dirty="0"/>
          </a:p>
          <a:p>
            <a:pPr defTabSz="180000"/>
            <a:r>
              <a:rPr lang="ko-KR" altLang="en-US" sz="1000" dirty="0"/>
              <a:t>	</a:t>
            </a:r>
            <a:r>
              <a:rPr lang="en-US" altLang="ko-KR" sz="1000" dirty="0" err="1"/>
              <a:t>lat</a:t>
            </a:r>
            <a:r>
              <a:rPr lang="en-US" altLang="ko-KR" sz="1000" dirty="0"/>
              <a:t> = </a:t>
            </a:r>
            <a:r>
              <a:rPr lang="en-US" altLang="ko-KR" sz="1000" dirty="0" err="1"/>
              <a:t>lat.toPrecision</a:t>
            </a:r>
            <a:r>
              <a:rPr lang="en-US" altLang="ko-KR" sz="1000" dirty="0"/>
              <a:t>(6); </a:t>
            </a:r>
            <a:r>
              <a:rPr lang="en-US" altLang="ko-KR" sz="1000" dirty="0" err="1"/>
              <a:t>lon</a:t>
            </a:r>
            <a:r>
              <a:rPr lang="en-US" altLang="ko-KR" sz="1000" dirty="0"/>
              <a:t> = </a:t>
            </a:r>
            <a:r>
              <a:rPr lang="en-US" altLang="ko-KR" sz="1000" dirty="0" err="1"/>
              <a:t>lon.toPrecision</a:t>
            </a:r>
            <a:r>
              <a:rPr lang="en-US" altLang="ko-KR" sz="1000" dirty="0"/>
              <a:t>(6);</a:t>
            </a:r>
          </a:p>
          <a:p>
            <a:pPr defTabSz="180000"/>
            <a:endParaRPr lang="en-US" altLang="ko-KR" sz="1000" dirty="0"/>
          </a:p>
          <a:p>
            <a:pPr defTabSz="180000"/>
            <a:r>
              <a:rPr lang="en-US" altLang="ko-KR" sz="1000" dirty="0"/>
              <a:t>	let now = new Date(</a:t>
            </a:r>
            <a:r>
              <a:rPr lang="en-US" altLang="ko-KR" sz="1000" dirty="0" err="1"/>
              <a:t>position.timestamp</a:t>
            </a:r>
            <a:r>
              <a:rPr lang="en-US" altLang="ko-KR" sz="1000" dirty="0"/>
              <a:t>); // </a:t>
            </a:r>
            <a:r>
              <a:rPr lang="ko-KR" altLang="en-US" sz="1000" dirty="0"/>
              <a:t>현재 날짜와 시간</a:t>
            </a:r>
          </a:p>
          <a:p>
            <a:pPr defTabSz="180000"/>
            <a:endParaRPr lang="ko-KR" altLang="en-US" sz="1000" dirty="0"/>
          </a:p>
          <a:p>
            <a:pPr defTabSz="180000"/>
            <a:r>
              <a:rPr lang="ko-KR" altLang="en-US" sz="1000" dirty="0"/>
              <a:t>	</a:t>
            </a:r>
            <a:r>
              <a:rPr lang="en-US" altLang="ko-KR" sz="1000" dirty="0"/>
              <a:t>let text = "</a:t>
            </a:r>
            <a:r>
              <a:rPr lang="ko-KR" altLang="en-US" sz="1000" dirty="0"/>
              <a:t>현재 시간 </a:t>
            </a:r>
            <a:r>
              <a:rPr lang="en-US" altLang="ko-KR" sz="1000" dirty="0"/>
              <a:t>" + </a:t>
            </a:r>
            <a:r>
              <a:rPr lang="en-US" altLang="ko-KR" sz="1000" dirty="0" err="1"/>
              <a:t>now.toUTCString</a:t>
            </a:r>
            <a:r>
              <a:rPr lang="en-US" altLang="ko-KR" sz="1000" dirty="0"/>
              <a:t>() + "&lt;</a:t>
            </a:r>
            <a:r>
              <a:rPr lang="en-US" altLang="ko-KR" sz="1000" dirty="0" err="1"/>
              <a:t>br</a:t>
            </a:r>
            <a:r>
              <a:rPr lang="en-US" altLang="ko-KR" sz="1000" dirty="0"/>
              <a:t>&gt;";</a:t>
            </a:r>
          </a:p>
          <a:p>
            <a:pPr defTabSz="180000"/>
            <a:r>
              <a:rPr lang="en-US" altLang="ko-KR" sz="1000" dirty="0"/>
              <a:t>	text += "</a:t>
            </a:r>
            <a:r>
              <a:rPr lang="ko-KR" altLang="en-US" sz="1000" dirty="0"/>
              <a:t>현재 위치 </a:t>
            </a:r>
            <a:r>
              <a:rPr lang="en-US" altLang="ko-KR" sz="1000" dirty="0"/>
              <a:t>(</a:t>
            </a:r>
            <a:r>
              <a:rPr lang="ko-KR" altLang="en-US" sz="1000" dirty="0"/>
              <a:t>위도 </a:t>
            </a:r>
            <a:r>
              <a:rPr lang="en-US" altLang="ko-KR" sz="1000" dirty="0"/>
              <a:t>" + </a:t>
            </a:r>
            <a:r>
              <a:rPr lang="en-US" altLang="ko-KR" sz="1000" dirty="0" err="1"/>
              <a:t>lat</a:t>
            </a:r>
            <a:r>
              <a:rPr lang="en-US" altLang="ko-KR" sz="1000" dirty="0"/>
              <a:t> + "°, </a:t>
            </a:r>
            <a:r>
              <a:rPr lang="ko-KR" altLang="en-US" sz="1000" dirty="0"/>
              <a:t>경도 </a:t>
            </a:r>
            <a:r>
              <a:rPr lang="en-US" altLang="ko-KR" sz="1000" dirty="0"/>
              <a:t>" + </a:t>
            </a:r>
            <a:r>
              <a:rPr lang="en-US" altLang="ko-KR" sz="1000" dirty="0" err="1"/>
              <a:t>lon</a:t>
            </a:r>
            <a:r>
              <a:rPr lang="en-US" altLang="ko-KR" sz="1000" dirty="0"/>
              <a:t> + "°)&lt;</a:t>
            </a:r>
            <a:r>
              <a:rPr lang="en-US" altLang="ko-KR" sz="1000" dirty="0" err="1"/>
              <a:t>br</a:t>
            </a:r>
            <a:r>
              <a:rPr lang="en-US" altLang="ko-KR" sz="1000" dirty="0"/>
              <a:t>&gt;";</a:t>
            </a:r>
          </a:p>
          <a:p>
            <a:pPr defTabSz="180000"/>
            <a:r>
              <a:rPr lang="en-US" altLang="ko-KR" sz="1000" dirty="0"/>
              <a:t>	text += "</a:t>
            </a:r>
            <a:r>
              <a:rPr lang="ko-KR" altLang="en-US" sz="1000" dirty="0"/>
              <a:t>정확도 </a:t>
            </a:r>
            <a:r>
              <a:rPr lang="en-US" altLang="ko-KR" sz="1000" dirty="0"/>
              <a:t>" + </a:t>
            </a:r>
            <a:r>
              <a:rPr lang="en-US" altLang="ko-KR" sz="1000" dirty="0" err="1"/>
              <a:t>acc</a:t>
            </a:r>
            <a:r>
              <a:rPr lang="en-US" altLang="ko-KR" sz="1000" dirty="0"/>
              <a:t> + "m&lt;</a:t>
            </a:r>
            <a:r>
              <a:rPr lang="en-US" altLang="ko-KR" sz="1000" dirty="0" err="1"/>
              <a:t>br</a:t>
            </a:r>
            <a:r>
              <a:rPr lang="en-US" altLang="ko-KR" sz="1000" dirty="0"/>
              <a:t>&gt;";</a:t>
            </a:r>
          </a:p>
          <a:p>
            <a:pPr defTabSz="180000"/>
            <a:r>
              <a:rPr lang="en-US" altLang="ko-KR" sz="1000" dirty="0"/>
              <a:t>	</a:t>
            </a:r>
            <a:r>
              <a:rPr lang="en-US" altLang="ko-KR" sz="1000" b="1" dirty="0" err="1"/>
              <a:t>document.getElementById</a:t>
            </a:r>
            <a:r>
              <a:rPr lang="en-US" altLang="ko-KR" sz="1000" b="1" dirty="0"/>
              <a:t>("</a:t>
            </a:r>
            <a:r>
              <a:rPr lang="en-US" altLang="ko-KR" sz="1000" b="1" dirty="0" err="1"/>
              <a:t>msg</a:t>
            </a:r>
            <a:r>
              <a:rPr lang="en-US" altLang="ko-KR" sz="1000" b="1" dirty="0"/>
              <a:t>").</a:t>
            </a:r>
            <a:r>
              <a:rPr lang="en-US" altLang="ko-KR" sz="1000" b="1" dirty="0" err="1"/>
              <a:t>innerHTML</a:t>
            </a:r>
            <a:r>
              <a:rPr lang="en-US" altLang="ko-KR" sz="1000" b="1" dirty="0"/>
              <a:t> = text;</a:t>
            </a:r>
          </a:p>
          <a:p>
            <a:pPr defTabSz="180000"/>
            <a:r>
              <a:rPr lang="en-US" altLang="ko-KR" sz="1000" dirty="0"/>
              <a:t>}</a:t>
            </a:r>
          </a:p>
          <a:p>
            <a:pPr defTabSz="180000"/>
            <a:r>
              <a:rPr lang="en-US" altLang="ko-KR" sz="1000" dirty="0"/>
              <a:t>&lt;/script&gt;</a:t>
            </a:r>
          </a:p>
          <a:p>
            <a:pPr defTabSz="180000"/>
            <a:r>
              <a:rPr lang="en-US" altLang="ko-KR" sz="1000" dirty="0"/>
              <a:t>&lt;/body&gt;</a:t>
            </a:r>
          </a:p>
          <a:p>
            <a:pPr defTabSz="180000"/>
            <a:r>
              <a:rPr lang="en-US" altLang="ko-KR" sz="1000" dirty="0"/>
              <a:t>&lt;/html&gt;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/>
              <a:t>13-5 </a:t>
            </a:r>
            <a:r>
              <a:rPr lang="en-US" altLang="ko-KR" dirty="0" err="1"/>
              <a:t>getCurrentPosition</a:t>
            </a:r>
            <a:r>
              <a:rPr lang="en-US" altLang="ko-KR" dirty="0"/>
              <a:t>()</a:t>
            </a:r>
            <a:r>
              <a:rPr lang="ko-KR" altLang="en-US" dirty="0"/>
              <a:t>로 현재 위치파악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16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6436" y="1566310"/>
            <a:ext cx="3723012" cy="1915936"/>
          </a:xfrm>
          <a:prstGeom prst="rect">
            <a:avLst/>
          </a:prstGeom>
          <a:ln w="6350">
            <a:solidFill>
              <a:srgbClr val="0171C0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080" y="4115129"/>
            <a:ext cx="3723012" cy="1932265"/>
          </a:xfrm>
          <a:prstGeom prst="rect">
            <a:avLst/>
          </a:prstGeom>
          <a:ln w="6350">
            <a:solidFill>
              <a:srgbClr val="0171C0"/>
            </a:solidFill>
          </a:ln>
        </p:spPr>
      </p:pic>
      <p:cxnSp>
        <p:nvCxnSpPr>
          <p:cNvPr id="9" name="직선 화살표 연결선 8"/>
          <p:cNvCxnSpPr/>
          <p:nvPr/>
        </p:nvCxnSpPr>
        <p:spPr>
          <a:xfrm>
            <a:off x="7308304" y="3144546"/>
            <a:ext cx="72008" cy="97058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323023" y="3589434"/>
            <a:ext cx="113043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solidFill>
                  <a:srgbClr val="C00000"/>
                </a:solidFill>
              </a:rPr>
              <a:t>허용 버튼 클릭</a:t>
            </a:r>
            <a:endParaRPr lang="ko-KR" altLang="en-US" sz="11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95559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웹 페이지에 지도 넣기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sz="1800" dirty="0" smtClean="0"/>
              <a:t>위치 </a:t>
            </a:r>
            <a:r>
              <a:rPr lang="ko-KR" altLang="en-US" sz="1800" dirty="0"/>
              <a:t>정보 서비스와 지도 서비스는 </a:t>
            </a:r>
            <a:r>
              <a:rPr lang="ko-KR" altLang="en-US" sz="1800" dirty="0" smtClean="0"/>
              <a:t>별개</a:t>
            </a:r>
            <a:endParaRPr lang="en-US" altLang="ko-KR" sz="1800" dirty="0" smtClean="0"/>
          </a:p>
          <a:p>
            <a:pPr lvl="1"/>
            <a:r>
              <a:rPr lang="ko-KR" altLang="en-US" sz="1600" dirty="0" smtClean="0"/>
              <a:t>위치 정보 서비스는 웹 브라우저의 구현에 달려 있음</a:t>
            </a:r>
            <a:endParaRPr lang="en-US" altLang="ko-KR" sz="1600" dirty="0" smtClean="0"/>
          </a:p>
          <a:p>
            <a:pPr lvl="1"/>
            <a:r>
              <a:rPr lang="ko-KR" altLang="en-US" sz="1600" dirty="0" smtClean="0"/>
              <a:t>지도는 지도 서비스 기업</a:t>
            </a:r>
            <a:r>
              <a:rPr lang="en-US" altLang="ko-KR" sz="1600" dirty="0" smtClean="0"/>
              <a:t>(</a:t>
            </a:r>
            <a:r>
              <a:rPr lang="ko-KR" altLang="en-US" sz="1600" dirty="0" smtClean="0"/>
              <a:t>구글</a:t>
            </a:r>
            <a:r>
              <a:rPr lang="en-US" altLang="ko-KR" sz="1600" dirty="0"/>
              <a:t>, </a:t>
            </a:r>
            <a:r>
              <a:rPr lang="ko-KR" altLang="en-US" sz="1600" dirty="0"/>
              <a:t>네이버</a:t>
            </a:r>
            <a:r>
              <a:rPr lang="en-US" altLang="ko-KR" sz="1600" dirty="0"/>
              <a:t>, </a:t>
            </a:r>
            <a:r>
              <a:rPr lang="ko-KR" altLang="en-US" sz="1600" dirty="0"/>
              <a:t>카카오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티맵</a:t>
            </a:r>
            <a:r>
              <a:rPr lang="ko-KR" altLang="en-US" sz="1600" dirty="0"/>
              <a:t> </a:t>
            </a:r>
            <a:r>
              <a:rPr lang="ko-KR" altLang="en-US" sz="1600" dirty="0" smtClean="0"/>
              <a:t>등</a:t>
            </a:r>
            <a:r>
              <a:rPr lang="en-US" altLang="ko-KR" sz="1600" dirty="0" smtClean="0"/>
              <a:t>)</a:t>
            </a:r>
            <a:r>
              <a:rPr lang="ko-KR" altLang="en-US" sz="1600" dirty="0" smtClean="0"/>
              <a:t>의 고유 자산</a:t>
            </a:r>
            <a:endParaRPr lang="en-US" altLang="ko-KR" sz="1600" dirty="0" smtClean="0"/>
          </a:p>
          <a:p>
            <a:pPr lvl="2"/>
            <a:r>
              <a:rPr lang="ko-KR" altLang="en-US" sz="1400" dirty="0" smtClean="0"/>
              <a:t>최근</a:t>
            </a:r>
            <a:r>
              <a:rPr lang="en-US" altLang="ko-KR" sz="1400" dirty="0" smtClean="0"/>
              <a:t>,</a:t>
            </a:r>
            <a:r>
              <a:rPr lang="ko-KR" altLang="en-US" sz="1400" dirty="0" smtClean="0"/>
              <a:t> 지도 서비스 유료화</a:t>
            </a:r>
            <a:endParaRPr lang="en-US" altLang="ko-KR" sz="1400" dirty="0" smtClean="0"/>
          </a:p>
          <a:p>
            <a:r>
              <a:rPr lang="en-US" altLang="ko-KR" sz="1800" dirty="0" err="1" smtClean="0"/>
              <a:t>OpenStreetMap</a:t>
            </a:r>
            <a:r>
              <a:rPr lang="en-US" altLang="ko-KR" sz="1800" dirty="0" smtClean="0"/>
              <a:t> </a:t>
            </a:r>
            <a:r>
              <a:rPr lang="ko-KR" altLang="en-US" sz="1800" dirty="0" smtClean="0"/>
              <a:t>지도 </a:t>
            </a:r>
            <a:r>
              <a:rPr lang="en-US" altLang="ko-KR" sz="1800" dirty="0" smtClean="0"/>
              <a:t>- </a:t>
            </a:r>
            <a:r>
              <a:rPr lang="ko-KR" altLang="en-US" sz="1800" dirty="0" smtClean="0"/>
              <a:t>개방형 무료 지도</a:t>
            </a:r>
            <a:endParaRPr lang="en-US" altLang="ko-KR" sz="1800" dirty="0" smtClean="0"/>
          </a:p>
          <a:p>
            <a:pPr lvl="1"/>
            <a:r>
              <a:rPr lang="en-US" altLang="ko-KR" sz="1600" dirty="0" smtClean="0"/>
              <a:t>1) </a:t>
            </a:r>
            <a:r>
              <a:rPr lang="ko-KR" altLang="en-US" sz="1600" dirty="0" smtClean="0"/>
              <a:t>지도 </a:t>
            </a:r>
            <a:r>
              <a:rPr lang="ko-KR" altLang="en-US" sz="1600" dirty="0" smtClean="0"/>
              <a:t>전체 출력</a:t>
            </a:r>
            <a:endParaRPr lang="en-US" altLang="ko-KR" sz="1600" dirty="0" smtClean="0"/>
          </a:p>
          <a:p>
            <a:pPr lvl="1"/>
            <a:endParaRPr lang="en-US" altLang="ko-KR" sz="1600" dirty="0"/>
          </a:p>
          <a:p>
            <a:pPr lvl="2"/>
            <a:r>
              <a:rPr lang="ko-KR" altLang="en-US" sz="1400" dirty="0" smtClean="0"/>
              <a:t>사례</a:t>
            </a:r>
            <a:r>
              <a:rPr lang="en-US" altLang="ko-KR" sz="1400" dirty="0" smtClean="0"/>
              <a:t>(</a:t>
            </a:r>
            <a:r>
              <a:rPr lang="ko-KR" altLang="en-US" sz="1400" dirty="0" smtClean="0"/>
              <a:t>예제 </a:t>
            </a:r>
            <a:r>
              <a:rPr lang="en-US" altLang="ko-KR" sz="1400" dirty="0" smtClean="0"/>
              <a:t>13-6) : </a:t>
            </a:r>
            <a:r>
              <a:rPr lang="ko-KR" altLang="en-US" sz="1400" dirty="0" smtClean="0"/>
              <a:t>위도와 경도 </a:t>
            </a:r>
            <a:r>
              <a:rPr lang="en-US" altLang="ko-KR" sz="1400" dirty="0"/>
              <a:t>(37.5823, 127.0100)</a:t>
            </a:r>
            <a:r>
              <a:rPr lang="ko-KR" altLang="en-US" sz="1400" dirty="0"/>
              <a:t>인 위치를 </a:t>
            </a:r>
            <a:r>
              <a:rPr lang="ko-KR" altLang="en-US" sz="1400" dirty="0" smtClean="0"/>
              <a:t>중심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줌 레벨 </a:t>
            </a:r>
            <a:r>
              <a:rPr lang="en-US" altLang="ko-KR" sz="1400" dirty="0" smtClean="0"/>
              <a:t>15</a:t>
            </a:r>
            <a:r>
              <a:rPr lang="ko-KR" altLang="en-US" sz="1400" dirty="0" smtClean="0"/>
              <a:t> </a:t>
            </a:r>
            <a:endParaRPr lang="en-US" altLang="ko-KR" sz="1400" dirty="0" smtClean="0"/>
          </a:p>
          <a:p>
            <a:pPr lvl="2"/>
            <a:endParaRPr lang="en-US" altLang="ko-KR" sz="1400" dirty="0"/>
          </a:p>
          <a:p>
            <a:pPr lvl="2"/>
            <a:endParaRPr lang="en-US" altLang="ko-KR" sz="1400" dirty="0" smtClean="0"/>
          </a:p>
          <a:p>
            <a:pPr lvl="1"/>
            <a:r>
              <a:rPr lang="en-US" altLang="ko-KR" sz="1600" dirty="0" smtClean="0"/>
              <a:t>2) &lt;iframe</a:t>
            </a:r>
            <a:r>
              <a:rPr lang="en-US" altLang="ko-KR" sz="1600" dirty="0" smtClean="0"/>
              <a:t>&gt;</a:t>
            </a:r>
            <a:r>
              <a:rPr lang="ko-KR" altLang="en-US" sz="1600" dirty="0" smtClean="0"/>
              <a:t>으로 웹 페이지에 지도 내장</a:t>
            </a:r>
            <a:r>
              <a:rPr lang="en-US" altLang="ko-KR" sz="1600" dirty="0" smtClean="0"/>
              <a:t>(</a:t>
            </a:r>
            <a:r>
              <a:rPr lang="ko-KR" altLang="en-US" sz="1600" dirty="0" smtClean="0"/>
              <a:t>지도 영역을 박스로 표시</a:t>
            </a:r>
            <a:r>
              <a:rPr lang="en-US" altLang="ko-KR" sz="1600" dirty="0" smtClean="0"/>
              <a:t>)</a:t>
            </a:r>
            <a:endParaRPr lang="en-US" altLang="ko-KR" sz="1600" dirty="0"/>
          </a:p>
          <a:p>
            <a:pPr lvl="1"/>
            <a:endParaRPr lang="en-US" altLang="ko-KR" sz="1600" dirty="0" smtClean="0"/>
          </a:p>
          <a:p>
            <a:pPr lvl="1"/>
            <a:endParaRPr lang="en-US" altLang="ko-KR" sz="1600" dirty="0"/>
          </a:p>
          <a:p>
            <a:pPr lvl="2"/>
            <a:r>
              <a:rPr lang="ko-KR" altLang="en-US" sz="1400" dirty="0" smtClean="0"/>
              <a:t>사례 </a:t>
            </a:r>
            <a:r>
              <a:rPr lang="en-US" altLang="ko-KR" sz="1400" dirty="0" smtClean="0"/>
              <a:t>: (</a:t>
            </a:r>
            <a:r>
              <a:rPr lang="en-US" altLang="ko-KR" sz="1400" dirty="0" err="1" smtClean="0"/>
              <a:t>lat</a:t>
            </a:r>
            <a:r>
              <a:rPr lang="en-US" altLang="ko-KR" sz="1400" dirty="0" smtClean="0"/>
              <a:t>-0.01, </a:t>
            </a:r>
            <a:r>
              <a:rPr lang="en-US" altLang="ko-KR" sz="1400" dirty="0" err="1" smtClean="0"/>
              <a:t>lon</a:t>
            </a:r>
            <a:r>
              <a:rPr lang="en-US" altLang="ko-KR" sz="1400" dirty="0" smtClean="0"/>
              <a:t>-0.01)x(</a:t>
            </a:r>
            <a:r>
              <a:rPr lang="en-US" altLang="ko-KR" sz="1400" dirty="0" err="1" smtClean="0"/>
              <a:t>lat</a:t>
            </a:r>
            <a:r>
              <a:rPr lang="en-US" altLang="ko-KR" sz="1400" dirty="0" smtClean="0"/>
              <a:t> + 0.01, </a:t>
            </a:r>
            <a:r>
              <a:rPr lang="en-US" altLang="ko-KR" sz="1400" dirty="0" err="1" smtClean="0"/>
              <a:t>lon</a:t>
            </a:r>
            <a:r>
              <a:rPr lang="en-US" altLang="ko-KR" sz="1400" dirty="0" smtClean="0"/>
              <a:t> + 0.01) </a:t>
            </a:r>
            <a:r>
              <a:rPr lang="ko-KR" altLang="en-US" sz="1400" dirty="0" smtClean="0"/>
              <a:t>영역의 지도 출력</a:t>
            </a:r>
            <a:endParaRPr lang="ko-KR" altLang="en-US" sz="14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336066" y="3249449"/>
            <a:ext cx="5616624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wrap="square">
            <a:spAutoFit/>
          </a:bodyPr>
          <a:lstStyle>
            <a:defPPr>
              <a:defRPr lang="ko-KR"/>
            </a:defPPr>
            <a:lvl1pPr defTabSz="180000" fontAlgn="base" latinLnBrk="0">
              <a:defRPr sz="1400" kern="0">
                <a:solidFill>
                  <a:srgbClr val="000000"/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/>
              <a:t>https://</a:t>
            </a:r>
            <a:r>
              <a:rPr lang="en-US" altLang="ko-KR" dirty="0" err="1"/>
              <a:t>www.openstreetmap.org</a:t>
            </a:r>
            <a:r>
              <a:rPr lang="en-US" altLang="ko-KR" dirty="0"/>
              <a:t>/#</a:t>
            </a:r>
            <a:r>
              <a:rPr lang="en-US" altLang="ko-KR" b="1" dirty="0"/>
              <a:t>map=</a:t>
            </a:r>
            <a:r>
              <a:rPr lang="ko-KR" altLang="en-US" b="1" dirty="0" err="1"/>
              <a:t>줌레벨</a:t>
            </a:r>
            <a:r>
              <a:rPr lang="en-US" altLang="ko-KR" b="1" dirty="0"/>
              <a:t>/</a:t>
            </a:r>
            <a:r>
              <a:rPr lang="ko-KR" altLang="en-US" b="1" dirty="0"/>
              <a:t>위도</a:t>
            </a:r>
            <a:r>
              <a:rPr lang="en-US" altLang="ko-KR" b="1" dirty="0"/>
              <a:t>/</a:t>
            </a:r>
            <a:r>
              <a:rPr lang="ko-KR" altLang="en-US" b="1" dirty="0"/>
              <a:t>경도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336066" y="3972863"/>
            <a:ext cx="5616624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wrap="square">
            <a:spAutoFit/>
          </a:bodyPr>
          <a:lstStyle>
            <a:defPPr>
              <a:defRPr lang="ko-KR"/>
            </a:defPPr>
            <a:lvl1pPr defTabSz="180000" fontAlgn="base" latinLnBrk="0">
              <a:defRPr sz="1400" kern="0">
                <a:solidFill>
                  <a:srgbClr val="000000"/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 smtClean="0"/>
              <a:t>https</a:t>
            </a:r>
            <a:r>
              <a:rPr lang="en-US" altLang="ko-KR" dirty="0"/>
              <a:t>://</a:t>
            </a:r>
            <a:r>
              <a:rPr lang="en-US" altLang="ko-KR" dirty="0" err="1"/>
              <a:t>www.openstreetmap.org</a:t>
            </a:r>
            <a:r>
              <a:rPr lang="en-US" altLang="ko-KR" dirty="0"/>
              <a:t>/#</a:t>
            </a:r>
            <a:r>
              <a:rPr lang="en-US" altLang="ko-KR" b="1" dirty="0"/>
              <a:t>map=15/37.5823/127.0100</a:t>
            </a:r>
            <a:endParaRPr lang="ko-KR" alt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1336066" y="4807764"/>
            <a:ext cx="7344816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wrap="square">
            <a:spAutoFit/>
          </a:bodyPr>
          <a:lstStyle>
            <a:defPPr>
              <a:defRPr lang="ko-KR"/>
            </a:defPPr>
            <a:lvl1pPr defTabSz="180000" fontAlgn="base" latinLnBrk="0">
              <a:defRPr sz="1400" kern="0">
                <a:solidFill>
                  <a:srgbClr val="000000"/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 smtClean="0"/>
              <a:t>https</a:t>
            </a:r>
            <a:r>
              <a:rPr lang="en-US" altLang="ko-KR" dirty="0"/>
              <a:t>://</a:t>
            </a:r>
            <a:r>
              <a:rPr lang="en-US" altLang="ko-KR" dirty="0" err="1"/>
              <a:t>www.openstreetmap.org</a:t>
            </a:r>
            <a:r>
              <a:rPr lang="en-US" altLang="ko-KR" dirty="0"/>
              <a:t>/export/</a:t>
            </a:r>
            <a:r>
              <a:rPr lang="en-US" altLang="ko-KR" b="1" dirty="0" err="1"/>
              <a:t>embed.html?bbox</a:t>
            </a:r>
            <a:r>
              <a:rPr lang="en-US" altLang="ko-KR" b="1" dirty="0"/>
              <a:t>=</a:t>
            </a:r>
            <a:r>
              <a:rPr lang="ko-KR" altLang="en-US" dirty="0" err="1"/>
              <a:t>박스의작은경도값</a:t>
            </a:r>
            <a:r>
              <a:rPr lang="en-US" altLang="ko-KR" b="1" dirty="0">
                <a:solidFill>
                  <a:schemeClr val="tx1"/>
                </a:solidFill>
              </a:rPr>
              <a:t>%</a:t>
            </a:r>
            <a:r>
              <a:rPr lang="en-US" altLang="ko-KR" b="1" dirty="0" err="1">
                <a:solidFill>
                  <a:schemeClr val="tx1"/>
                </a:solidFill>
              </a:rPr>
              <a:t>2C</a:t>
            </a:r>
            <a:r>
              <a:rPr lang="ko-KR" altLang="en-US" dirty="0" err="1"/>
              <a:t>박스의낮은위도값</a:t>
            </a:r>
            <a:r>
              <a:rPr lang="en-US" altLang="ko-KR" b="1" dirty="0"/>
              <a:t>%</a:t>
            </a:r>
            <a:r>
              <a:rPr lang="en-US" altLang="ko-KR" b="1" dirty="0" err="1"/>
              <a:t>2C</a:t>
            </a:r>
            <a:r>
              <a:rPr lang="ko-KR" altLang="en-US" dirty="0" err="1"/>
              <a:t>박스의큰경도값</a:t>
            </a:r>
            <a:r>
              <a:rPr lang="en-US" altLang="ko-KR" b="1" dirty="0"/>
              <a:t>%</a:t>
            </a:r>
            <a:r>
              <a:rPr lang="en-US" altLang="ko-KR" b="1" dirty="0" err="1"/>
              <a:t>2C</a:t>
            </a:r>
            <a:r>
              <a:rPr lang="ko-KR" altLang="en-US" dirty="0" err="1"/>
              <a:t>박스의높은위도값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336066" y="5709228"/>
            <a:ext cx="7344816" cy="101566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wrap="square">
            <a:spAutoFit/>
          </a:bodyPr>
          <a:lstStyle>
            <a:defPPr>
              <a:defRPr lang="ko-KR"/>
            </a:defPPr>
            <a:lvl1pPr defTabSz="180000" fontAlgn="base" latinLnBrk="0">
              <a:defRPr sz="1400" kern="0">
                <a:solidFill>
                  <a:srgbClr val="000000"/>
                </a:solidFill>
                <a:latin typeface="+mj-ea"/>
                <a:ea typeface="+mj-ea"/>
              </a:defRPr>
            </a:lvl1pPr>
          </a:lstStyle>
          <a:p>
            <a:r>
              <a:rPr lang="en-US" altLang="ko-KR" sz="1200" b="1" dirty="0" smtClean="0"/>
              <a:t>&lt;</a:t>
            </a:r>
            <a:r>
              <a:rPr lang="en-US" altLang="ko-KR" sz="1200" b="1" dirty="0"/>
              <a:t>iframe id="map"&gt;&lt;/iframe</a:t>
            </a:r>
            <a:r>
              <a:rPr lang="en-US" altLang="ko-KR" sz="1200" b="1" dirty="0" smtClean="0"/>
              <a:t>&gt;</a:t>
            </a:r>
          </a:p>
          <a:p>
            <a:r>
              <a:rPr lang="en-US" altLang="ko-KR" sz="1200" dirty="0" smtClean="0"/>
              <a:t>...</a:t>
            </a:r>
          </a:p>
          <a:p>
            <a:r>
              <a:rPr lang="en-US" altLang="ko-KR" sz="1200" dirty="0" smtClean="0"/>
              <a:t>let </a:t>
            </a:r>
            <a:r>
              <a:rPr lang="en-US" altLang="ko-KR" sz="1200" dirty="0"/>
              <a:t>map = </a:t>
            </a:r>
            <a:r>
              <a:rPr lang="en-US" altLang="ko-KR" sz="1200" dirty="0" err="1"/>
              <a:t>document.getElementById</a:t>
            </a:r>
            <a:r>
              <a:rPr lang="en-US" altLang="ko-KR" sz="1200" dirty="0"/>
              <a:t>("map</a:t>
            </a:r>
            <a:r>
              <a:rPr lang="en-US" altLang="ko-KR" sz="1200" dirty="0" smtClean="0"/>
              <a:t>");</a:t>
            </a:r>
          </a:p>
          <a:p>
            <a:r>
              <a:rPr lang="en-US" altLang="ko-KR" sz="1200" dirty="0" err="1" smtClean="0"/>
              <a:t>map.src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= "https://</a:t>
            </a:r>
            <a:r>
              <a:rPr lang="en-US" altLang="ko-KR" sz="1200" dirty="0" err="1"/>
              <a:t>www.openstreetmap.org</a:t>
            </a:r>
            <a:r>
              <a:rPr lang="en-US" altLang="ko-KR" sz="1200" dirty="0"/>
              <a:t>/export/</a:t>
            </a:r>
            <a:r>
              <a:rPr lang="en-US" altLang="ko-KR" sz="1200" b="1" dirty="0" err="1"/>
              <a:t>embed.html?bbox</a:t>
            </a:r>
            <a:r>
              <a:rPr lang="en-US" altLang="ko-KR" sz="1200" b="1" dirty="0"/>
              <a:t>=</a:t>
            </a:r>
            <a:r>
              <a:rPr lang="en-US" altLang="ko-KR" sz="1200" dirty="0"/>
              <a:t>" + (</a:t>
            </a:r>
            <a:r>
              <a:rPr lang="en-US" altLang="ko-KR" sz="1200" dirty="0" err="1"/>
              <a:t>lon</a:t>
            </a:r>
            <a:r>
              <a:rPr lang="en-US" altLang="ko-KR" sz="1200" dirty="0"/>
              <a:t>-0.01) + </a:t>
            </a:r>
            <a:endParaRPr lang="en-US" altLang="ko-KR" sz="1200" dirty="0" smtClean="0"/>
          </a:p>
          <a:p>
            <a:r>
              <a:rPr lang="en-US" altLang="ko-KR" sz="1200" dirty="0"/>
              <a:t>	</a:t>
            </a:r>
            <a:r>
              <a:rPr lang="en-US" altLang="ko-KR" sz="1200" dirty="0" smtClean="0"/>
              <a:t>			"%</a:t>
            </a:r>
            <a:r>
              <a:rPr lang="en-US" altLang="ko-KR" sz="1200" dirty="0" err="1"/>
              <a:t>2C</a:t>
            </a:r>
            <a:r>
              <a:rPr lang="en-US" altLang="ko-KR" sz="1200" dirty="0"/>
              <a:t>" + (</a:t>
            </a:r>
            <a:r>
              <a:rPr lang="en-US" altLang="ko-KR" sz="1200" dirty="0" err="1"/>
              <a:t>lat</a:t>
            </a:r>
            <a:r>
              <a:rPr lang="en-US" altLang="ko-KR" sz="1200" dirty="0"/>
              <a:t>-0.01) + "%</a:t>
            </a:r>
            <a:r>
              <a:rPr lang="en-US" altLang="ko-KR" sz="1200" dirty="0" err="1"/>
              <a:t>2C</a:t>
            </a:r>
            <a:r>
              <a:rPr lang="en-US" altLang="ko-KR" sz="1200" dirty="0"/>
              <a:t>" + (</a:t>
            </a:r>
            <a:r>
              <a:rPr lang="en-US" altLang="ko-KR" sz="1200" dirty="0" err="1"/>
              <a:t>lon+0.01</a:t>
            </a:r>
            <a:r>
              <a:rPr lang="en-US" altLang="ko-KR" sz="1200" dirty="0"/>
              <a:t>) + "%</a:t>
            </a:r>
            <a:r>
              <a:rPr lang="en-US" altLang="ko-KR" sz="1200" dirty="0" err="1"/>
              <a:t>2C</a:t>
            </a:r>
            <a:r>
              <a:rPr lang="en-US" altLang="ko-KR" sz="1200" dirty="0"/>
              <a:t>" + (</a:t>
            </a:r>
            <a:r>
              <a:rPr lang="en-US" altLang="ko-KR" sz="1200" dirty="0" err="1"/>
              <a:t>lat</a:t>
            </a:r>
            <a:r>
              <a:rPr lang="en-US" altLang="ko-KR" sz="1200" dirty="0"/>
              <a:t> + 0.01);</a:t>
            </a:r>
            <a:endParaRPr lang="ko-KR" altLang="en-US" sz="1200" dirty="0"/>
          </a:p>
        </p:txBody>
      </p:sp>
      <p:sp>
        <p:nvSpPr>
          <p:cNvPr id="10" name="TextBox 9"/>
          <p:cNvSpPr txBox="1"/>
          <p:nvPr/>
        </p:nvSpPr>
        <p:spPr>
          <a:xfrm>
            <a:off x="7524328" y="4123053"/>
            <a:ext cx="1510501" cy="612934"/>
          </a:xfrm>
          <a:prstGeom prst="wedgeRoundRectCallout">
            <a:avLst>
              <a:gd name="adj1" fmla="val -23454"/>
              <a:gd name="adj2" fmla="val 6253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%</a:t>
            </a:r>
            <a:r>
              <a:rPr lang="en-US" altLang="ko-KR" sz="1000" dirty="0" err="1" smtClean="0"/>
              <a:t>2C</a:t>
            </a:r>
            <a:r>
              <a:rPr lang="ko-KR" altLang="en-US" sz="1000" dirty="0" smtClean="0"/>
              <a:t>는 콤마</a:t>
            </a:r>
            <a:r>
              <a:rPr lang="en-US" altLang="ko-KR" sz="1000" dirty="0" smtClean="0"/>
              <a:t>(,) </a:t>
            </a:r>
            <a:r>
              <a:rPr lang="ko-KR" altLang="en-US" sz="1000" dirty="0" smtClean="0"/>
              <a:t>문자를 </a:t>
            </a:r>
            <a:endParaRPr lang="en-US" altLang="ko-KR" sz="1000" dirty="0" smtClean="0"/>
          </a:p>
          <a:p>
            <a:r>
              <a:rPr lang="en-US" altLang="ko-KR" sz="1000" dirty="0" smtClean="0"/>
              <a:t>URL</a:t>
            </a:r>
            <a:r>
              <a:rPr lang="ko-KR" altLang="en-US" sz="1000" dirty="0" smtClean="0"/>
              <a:t>에 사용하기 위해 </a:t>
            </a:r>
            <a:endParaRPr lang="en-US" altLang="ko-KR" sz="1000" dirty="0" smtClean="0"/>
          </a:p>
          <a:p>
            <a:r>
              <a:rPr lang="ko-KR" altLang="en-US" sz="1000" dirty="0" smtClean="0"/>
              <a:t>인코딩한 값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1322805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115616" y="1772816"/>
            <a:ext cx="6552728" cy="316240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050" dirty="0"/>
              <a:t>&lt;!</a:t>
            </a:r>
            <a:r>
              <a:rPr lang="en-US" altLang="ko-KR" sz="1050" dirty="0" err="1"/>
              <a:t>DOCTYPE</a:t>
            </a:r>
            <a:r>
              <a:rPr lang="en-US" altLang="ko-KR" sz="1050" dirty="0"/>
              <a:t> html&gt;</a:t>
            </a:r>
          </a:p>
          <a:p>
            <a:pPr defTabSz="180000"/>
            <a:r>
              <a:rPr lang="en-US" altLang="ko-KR" sz="1050" dirty="0"/>
              <a:t>&lt;html&gt;</a:t>
            </a:r>
          </a:p>
          <a:p>
            <a:pPr defTabSz="180000"/>
            <a:r>
              <a:rPr lang="en-US" altLang="ko-KR" sz="1050" dirty="0"/>
              <a:t>&lt;head&gt;</a:t>
            </a:r>
          </a:p>
          <a:p>
            <a:pPr defTabSz="180000"/>
            <a:r>
              <a:rPr lang="en-US" altLang="ko-KR" sz="1050" dirty="0"/>
              <a:t>&lt;meta charset="</a:t>
            </a:r>
            <a:r>
              <a:rPr lang="en-US" altLang="ko-KR" sz="1050" dirty="0" err="1"/>
              <a:t>utf</a:t>
            </a:r>
            <a:r>
              <a:rPr lang="en-US" altLang="ko-KR" sz="1050" dirty="0"/>
              <a:t>-8"&gt;</a:t>
            </a:r>
          </a:p>
          <a:p>
            <a:pPr defTabSz="180000"/>
            <a:r>
              <a:rPr lang="en-US" altLang="ko-KR" sz="1050" dirty="0"/>
              <a:t>&lt;title&gt;</a:t>
            </a:r>
            <a:r>
              <a:rPr lang="ko-KR" altLang="en-US" sz="1050" dirty="0"/>
              <a:t>현재 위치와 지도 출력</a:t>
            </a:r>
            <a:r>
              <a:rPr lang="en-US" altLang="ko-KR" sz="1050" dirty="0"/>
              <a:t>&lt;/title&gt;</a:t>
            </a:r>
          </a:p>
          <a:p>
            <a:pPr defTabSz="180000"/>
            <a:r>
              <a:rPr lang="en-US" altLang="ko-KR" sz="1050" dirty="0"/>
              <a:t>&lt;/head&gt;</a:t>
            </a:r>
          </a:p>
          <a:p>
            <a:pPr defTabSz="180000"/>
            <a:r>
              <a:rPr lang="en-US" altLang="ko-KR" sz="1050" dirty="0"/>
              <a:t>&lt;body&gt;</a:t>
            </a:r>
          </a:p>
          <a:p>
            <a:pPr defTabSz="180000"/>
            <a:r>
              <a:rPr lang="en-US" altLang="ko-KR" sz="1050" dirty="0"/>
              <a:t>&lt;</a:t>
            </a:r>
            <a:r>
              <a:rPr lang="en-US" altLang="ko-KR" sz="1050" dirty="0" err="1"/>
              <a:t>h3</a:t>
            </a:r>
            <a:r>
              <a:rPr lang="en-US" altLang="ko-KR" sz="1050" dirty="0"/>
              <a:t>&gt;</a:t>
            </a:r>
            <a:r>
              <a:rPr lang="ko-KR" altLang="en-US" sz="1050" dirty="0"/>
              <a:t>현재 위치와 지도 출력</a:t>
            </a:r>
            <a:r>
              <a:rPr lang="en-US" altLang="ko-KR" sz="1050" dirty="0"/>
              <a:t>&lt;/</a:t>
            </a:r>
            <a:r>
              <a:rPr lang="en-US" altLang="ko-KR" sz="1050" dirty="0" err="1"/>
              <a:t>h3</a:t>
            </a:r>
            <a:r>
              <a:rPr lang="en-US" altLang="ko-KR" sz="1050" dirty="0"/>
              <a:t>&gt;</a:t>
            </a:r>
          </a:p>
          <a:p>
            <a:pPr defTabSz="180000"/>
            <a:r>
              <a:rPr lang="en-US" altLang="ko-KR" sz="1050" dirty="0"/>
              <a:t>&lt;</a:t>
            </a:r>
            <a:r>
              <a:rPr lang="en-US" altLang="ko-KR" sz="1050" dirty="0" err="1"/>
              <a:t>hr</a:t>
            </a:r>
            <a:r>
              <a:rPr lang="en-US" altLang="ko-KR" sz="1050" dirty="0"/>
              <a:t>&gt;</a:t>
            </a:r>
          </a:p>
          <a:p>
            <a:pPr defTabSz="180000"/>
            <a:r>
              <a:rPr lang="en-US" altLang="ko-KR" sz="1050" dirty="0"/>
              <a:t>&lt;div id="</a:t>
            </a:r>
            <a:r>
              <a:rPr lang="en-US" altLang="ko-KR" sz="1050" dirty="0" err="1"/>
              <a:t>msg</a:t>
            </a:r>
            <a:r>
              <a:rPr lang="en-US" altLang="ko-KR" sz="1050" dirty="0"/>
              <a:t>"&gt;</a:t>
            </a:r>
            <a:r>
              <a:rPr lang="ko-KR" altLang="en-US" sz="1050" dirty="0"/>
              <a:t>이곳에  위치 정보 출력</a:t>
            </a:r>
            <a:r>
              <a:rPr lang="en-US" altLang="ko-KR" sz="1050" dirty="0"/>
              <a:t>&lt;/div&gt;</a:t>
            </a:r>
          </a:p>
          <a:p>
            <a:pPr defTabSz="180000"/>
            <a:r>
              <a:rPr lang="en-US" altLang="ko-KR" sz="1050" b="1" dirty="0"/>
              <a:t>&lt;iframe id="map" width="425" height="350" </a:t>
            </a:r>
            <a:r>
              <a:rPr lang="en-US" altLang="ko-KR" sz="1050" b="1" dirty="0" err="1"/>
              <a:t>frameborder</a:t>
            </a:r>
            <a:r>
              <a:rPr lang="en-US" altLang="ko-KR" sz="1050" b="1" dirty="0"/>
              <a:t>="0" scrolling="no" </a:t>
            </a:r>
            <a:r>
              <a:rPr lang="en-US" altLang="ko-KR" sz="1050" b="1" dirty="0" err="1"/>
              <a:t>marginheight</a:t>
            </a:r>
            <a:r>
              <a:rPr lang="en-US" altLang="ko-KR" sz="1050" b="1" dirty="0"/>
              <a:t>="0" 		</a:t>
            </a:r>
            <a:r>
              <a:rPr lang="en-US" altLang="ko-KR" sz="1050" b="1" dirty="0" err="1"/>
              <a:t>marginwidth</a:t>
            </a:r>
            <a:r>
              <a:rPr lang="en-US" altLang="ko-KR" sz="1050" b="1" dirty="0"/>
              <a:t>="0" &gt;&lt;/iframe&gt;</a:t>
            </a:r>
            <a:r>
              <a:rPr lang="en-US" altLang="ko-KR" sz="1050" dirty="0"/>
              <a:t>&lt;</a:t>
            </a:r>
            <a:r>
              <a:rPr lang="en-US" altLang="ko-KR" sz="1050" dirty="0" err="1"/>
              <a:t>br</a:t>
            </a:r>
            <a:r>
              <a:rPr lang="en-US" altLang="ko-KR" sz="1050" dirty="0"/>
              <a:t>/&gt;</a:t>
            </a:r>
          </a:p>
          <a:p>
            <a:pPr defTabSz="180000"/>
            <a:r>
              <a:rPr lang="en-US" altLang="ko-KR" sz="1050" dirty="0"/>
              <a:t>&lt;a id="</a:t>
            </a:r>
            <a:r>
              <a:rPr lang="en-US" altLang="ko-KR" sz="1050" dirty="0" err="1"/>
              <a:t>bigmaplink</a:t>
            </a:r>
            <a:r>
              <a:rPr lang="en-US" altLang="ko-KR" sz="1050" dirty="0"/>
              <a:t>" target="_blank"&gt;</a:t>
            </a:r>
            <a:r>
              <a:rPr lang="ko-KR" altLang="en-US" sz="1050" dirty="0"/>
              <a:t>새 창에 큰 지도 보기</a:t>
            </a:r>
            <a:r>
              <a:rPr lang="en-US" altLang="ko-KR" sz="1050" dirty="0"/>
              <a:t>&lt;/a&gt;</a:t>
            </a:r>
          </a:p>
          <a:p>
            <a:pPr defTabSz="180000"/>
            <a:r>
              <a:rPr lang="en-US" altLang="ko-KR" sz="1050" dirty="0"/>
              <a:t>&lt;script&gt;</a:t>
            </a:r>
          </a:p>
          <a:p>
            <a:pPr defTabSz="180000"/>
            <a:r>
              <a:rPr lang="en-US" altLang="ko-KR" sz="1050" dirty="0"/>
              <a:t>if(</a:t>
            </a:r>
            <a:r>
              <a:rPr lang="en-US" altLang="ko-KR" sz="1050" dirty="0" err="1"/>
              <a:t>navigator.geolocation</a:t>
            </a:r>
            <a:r>
              <a:rPr lang="en-US" altLang="ko-KR" sz="1050" dirty="0"/>
              <a:t>) </a:t>
            </a:r>
          </a:p>
          <a:p>
            <a:pPr defTabSz="180000"/>
            <a:r>
              <a:rPr lang="en-US" altLang="ko-KR" sz="1050" dirty="0"/>
              <a:t>	</a:t>
            </a:r>
            <a:r>
              <a:rPr lang="en-US" altLang="ko-KR" sz="1050" dirty="0" err="1"/>
              <a:t>navigator.geolocation.getCurrentPosition</a:t>
            </a:r>
            <a:r>
              <a:rPr lang="en-US" altLang="ko-KR" sz="1050" dirty="0"/>
              <a:t>(success); // </a:t>
            </a:r>
            <a:r>
              <a:rPr lang="ko-KR" altLang="en-US" sz="1050" dirty="0"/>
              <a:t>현재 위치 정보 요청</a:t>
            </a:r>
          </a:p>
          <a:p>
            <a:pPr defTabSz="180000"/>
            <a:r>
              <a:rPr lang="en-US" altLang="ko-KR" sz="1050" dirty="0"/>
              <a:t>else </a:t>
            </a:r>
          </a:p>
          <a:p>
            <a:pPr defTabSz="180000"/>
            <a:r>
              <a:rPr lang="en-US" altLang="ko-KR" sz="1050" dirty="0"/>
              <a:t>	alert("</a:t>
            </a:r>
            <a:r>
              <a:rPr lang="ko-KR" altLang="en-US" sz="1050" dirty="0"/>
              <a:t>지원하지 않음</a:t>
            </a:r>
            <a:r>
              <a:rPr lang="en-US" altLang="ko-KR" sz="1050" dirty="0"/>
              <a:t>");</a:t>
            </a:r>
          </a:p>
          <a:p>
            <a:pPr defTabSz="180000"/>
            <a:endParaRPr lang="en-US" altLang="ko-KR" sz="1050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800" dirty="0"/>
              <a:t>예제 </a:t>
            </a:r>
            <a:r>
              <a:rPr lang="en-US" altLang="ko-KR" sz="2800" dirty="0" smtClean="0"/>
              <a:t>13-6 </a:t>
            </a:r>
            <a:r>
              <a:rPr lang="ko-KR" altLang="en-US" sz="2800" dirty="0" smtClean="0"/>
              <a:t>현재 </a:t>
            </a:r>
            <a:r>
              <a:rPr lang="ko-KR" altLang="en-US" sz="2800" dirty="0"/>
              <a:t>위치의 </a:t>
            </a:r>
            <a:r>
              <a:rPr lang="ko-KR" altLang="en-US" sz="2800" dirty="0" smtClean="0"/>
              <a:t>지도를 웹 페이지에 내장</a:t>
            </a:r>
            <a:r>
              <a:rPr lang="en-US" altLang="ko-KR" sz="2800" dirty="0" smtClean="0"/>
              <a:t>(</a:t>
            </a:r>
            <a:r>
              <a:rPr lang="en-US" altLang="ko-KR" sz="2800" dirty="0" smtClean="0"/>
              <a:t>1)</a:t>
            </a:r>
            <a:r>
              <a:rPr lang="ko-KR" altLang="en-US" sz="2800" dirty="0" smtClean="0"/>
              <a:t> </a:t>
            </a:r>
            <a:endParaRPr lang="ko-KR" altLang="en-US" sz="28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088153" y="5085184"/>
            <a:ext cx="28648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/>
              <a:t>다음 페이지에 소스 계속됨 </a:t>
            </a:r>
            <a:r>
              <a:rPr lang="en-US" altLang="ko-KR" sz="1600" dirty="0" smtClean="0"/>
              <a:t>...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1090222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79512" y="1714610"/>
            <a:ext cx="6552728" cy="461664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050" dirty="0" smtClean="0"/>
              <a:t>// </a:t>
            </a:r>
            <a:r>
              <a:rPr lang="ko-KR" altLang="en-US" sz="1050" dirty="0"/>
              <a:t>위치 파악 시 </a:t>
            </a:r>
            <a:r>
              <a:rPr lang="en-US" altLang="ko-KR" sz="1050" dirty="0"/>
              <a:t>success() </a:t>
            </a:r>
            <a:r>
              <a:rPr lang="ko-KR" altLang="en-US" sz="1050" dirty="0"/>
              <a:t>호출</a:t>
            </a:r>
            <a:r>
              <a:rPr lang="en-US" altLang="ko-KR" sz="1050" dirty="0"/>
              <a:t>. </a:t>
            </a:r>
            <a:r>
              <a:rPr lang="ko-KR" altLang="en-US" sz="1050" dirty="0"/>
              <a:t>위치 정보가 들어 있는 </a:t>
            </a:r>
            <a:r>
              <a:rPr lang="en-US" altLang="ko-KR" sz="1050" dirty="0"/>
              <a:t>position </a:t>
            </a:r>
            <a:r>
              <a:rPr lang="ko-KR" altLang="en-US" sz="1050" dirty="0"/>
              <a:t>객체가 매개 변수로 넘어온다</a:t>
            </a:r>
            <a:r>
              <a:rPr lang="en-US" altLang="ko-KR" sz="1050" dirty="0"/>
              <a:t>.</a:t>
            </a:r>
          </a:p>
          <a:p>
            <a:pPr defTabSz="180000"/>
            <a:r>
              <a:rPr lang="en-US" altLang="ko-KR" sz="1050" b="1" dirty="0"/>
              <a:t>function success(position) </a:t>
            </a:r>
            <a:r>
              <a:rPr lang="en-US" altLang="ko-KR" sz="1050" dirty="0"/>
              <a:t>{</a:t>
            </a:r>
          </a:p>
          <a:p>
            <a:pPr defTabSz="180000"/>
            <a:r>
              <a:rPr lang="en-US" altLang="ko-KR" sz="1050" dirty="0"/>
              <a:t>	let </a:t>
            </a:r>
            <a:r>
              <a:rPr lang="en-US" altLang="ko-KR" sz="1050" dirty="0" err="1"/>
              <a:t>lat</a:t>
            </a:r>
            <a:r>
              <a:rPr lang="en-US" altLang="ko-KR" sz="1050" dirty="0"/>
              <a:t> = </a:t>
            </a:r>
            <a:r>
              <a:rPr lang="en-US" altLang="ko-KR" sz="1050" dirty="0" err="1"/>
              <a:t>position.coords.latitude</a:t>
            </a:r>
            <a:r>
              <a:rPr lang="en-US" altLang="ko-KR" sz="1050" dirty="0"/>
              <a:t>; // </a:t>
            </a:r>
            <a:r>
              <a:rPr lang="ko-KR" altLang="en-US" sz="1050" dirty="0"/>
              <a:t>위도</a:t>
            </a:r>
          </a:p>
          <a:p>
            <a:pPr defTabSz="180000"/>
            <a:r>
              <a:rPr lang="ko-KR" altLang="en-US" sz="1050" dirty="0"/>
              <a:t>	</a:t>
            </a:r>
            <a:r>
              <a:rPr lang="en-US" altLang="ko-KR" sz="1050" dirty="0"/>
              <a:t>let </a:t>
            </a:r>
            <a:r>
              <a:rPr lang="en-US" altLang="ko-KR" sz="1050" dirty="0" err="1"/>
              <a:t>lon</a:t>
            </a:r>
            <a:r>
              <a:rPr lang="en-US" altLang="ko-KR" sz="1050" dirty="0"/>
              <a:t> = </a:t>
            </a:r>
            <a:r>
              <a:rPr lang="en-US" altLang="ko-KR" sz="1050" dirty="0" err="1"/>
              <a:t>position.coords.longitude</a:t>
            </a:r>
            <a:r>
              <a:rPr lang="en-US" altLang="ko-KR" sz="1050" dirty="0"/>
              <a:t>; // </a:t>
            </a:r>
            <a:r>
              <a:rPr lang="ko-KR" altLang="en-US" sz="1050" dirty="0"/>
              <a:t>경도</a:t>
            </a:r>
          </a:p>
          <a:p>
            <a:pPr defTabSz="180000"/>
            <a:r>
              <a:rPr lang="ko-KR" altLang="en-US" sz="1050" dirty="0"/>
              <a:t>	</a:t>
            </a:r>
            <a:r>
              <a:rPr lang="en-US" altLang="ko-KR" sz="1050" dirty="0"/>
              <a:t>let </a:t>
            </a:r>
            <a:r>
              <a:rPr lang="en-US" altLang="ko-KR" sz="1050" dirty="0" err="1"/>
              <a:t>acc</a:t>
            </a:r>
            <a:r>
              <a:rPr lang="en-US" altLang="ko-KR" sz="1050" dirty="0"/>
              <a:t> = </a:t>
            </a:r>
            <a:r>
              <a:rPr lang="en-US" altLang="ko-KR" sz="1050" dirty="0" err="1"/>
              <a:t>position.coords.accuracy</a:t>
            </a:r>
            <a:r>
              <a:rPr lang="en-US" altLang="ko-KR" sz="1050" dirty="0"/>
              <a:t>; // </a:t>
            </a:r>
            <a:r>
              <a:rPr lang="ko-KR" altLang="en-US" sz="1050" dirty="0"/>
              <a:t>정확도</a:t>
            </a:r>
          </a:p>
          <a:p>
            <a:pPr defTabSz="180000"/>
            <a:endParaRPr lang="ko-KR" altLang="en-US" sz="1050" dirty="0"/>
          </a:p>
          <a:p>
            <a:pPr defTabSz="180000"/>
            <a:r>
              <a:rPr lang="ko-KR" altLang="en-US" sz="1050" dirty="0"/>
              <a:t>	</a:t>
            </a:r>
            <a:r>
              <a:rPr lang="en-US" altLang="ko-KR" sz="1050" dirty="0"/>
              <a:t>// </a:t>
            </a:r>
            <a:r>
              <a:rPr lang="ko-KR" altLang="en-US" sz="1050" dirty="0"/>
              <a:t>위도와 경도의 소수점 이하 자리가 너무 길어 유효 숫자 </a:t>
            </a:r>
            <a:r>
              <a:rPr lang="en-US" altLang="ko-KR" sz="1050" dirty="0"/>
              <a:t>6</a:t>
            </a:r>
            <a:r>
              <a:rPr lang="ko-KR" altLang="en-US" sz="1050" dirty="0"/>
              <a:t>자리로 </a:t>
            </a:r>
            <a:r>
              <a:rPr lang="ko-KR" altLang="en-US" sz="1050" dirty="0" err="1"/>
              <a:t>짜름</a:t>
            </a:r>
            <a:endParaRPr lang="ko-KR" altLang="en-US" sz="1050" dirty="0"/>
          </a:p>
          <a:p>
            <a:pPr defTabSz="180000"/>
            <a:r>
              <a:rPr lang="ko-KR" altLang="en-US" sz="1050" dirty="0"/>
              <a:t>	</a:t>
            </a:r>
            <a:r>
              <a:rPr lang="en-US" altLang="ko-KR" sz="1050" dirty="0" err="1"/>
              <a:t>lat</a:t>
            </a:r>
            <a:r>
              <a:rPr lang="en-US" altLang="ko-KR" sz="1050" dirty="0"/>
              <a:t> = </a:t>
            </a:r>
            <a:r>
              <a:rPr lang="en-US" altLang="ko-KR" sz="1050" dirty="0" err="1"/>
              <a:t>lat.toPrecision</a:t>
            </a:r>
            <a:r>
              <a:rPr lang="en-US" altLang="ko-KR" sz="1050" dirty="0"/>
              <a:t>(6); </a:t>
            </a:r>
            <a:r>
              <a:rPr lang="en-US" altLang="ko-KR" sz="1050" dirty="0" err="1"/>
              <a:t>lon</a:t>
            </a:r>
            <a:r>
              <a:rPr lang="en-US" altLang="ko-KR" sz="1050" dirty="0"/>
              <a:t> = </a:t>
            </a:r>
            <a:r>
              <a:rPr lang="en-US" altLang="ko-KR" sz="1050" dirty="0" err="1"/>
              <a:t>lon.toPrecision</a:t>
            </a:r>
            <a:r>
              <a:rPr lang="en-US" altLang="ko-KR" sz="1050" dirty="0"/>
              <a:t>(6);</a:t>
            </a:r>
          </a:p>
          <a:p>
            <a:pPr defTabSz="180000"/>
            <a:endParaRPr lang="en-US" altLang="ko-KR" sz="1050" dirty="0"/>
          </a:p>
          <a:p>
            <a:pPr defTabSz="180000"/>
            <a:r>
              <a:rPr lang="en-US" altLang="ko-KR" sz="1050" dirty="0"/>
              <a:t>	let now = new Date(</a:t>
            </a:r>
            <a:r>
              <a:rPr lang="en-US" altLang="ko-KR" sz="1050" dirty="0" err="1"/>
              <a:t>position.timestamp</a:t>
            </a:r>
            <a:r>
              <a:rPr lang="en-US" altLang="ko-KR" sz="1050" dirty="0"/>
              <a:t>);</a:t>
            </a:r>
          </a:p>
          <a:p>
            <a:pPr defTabSz="180000"/>
            <a:r>
              <a:rPr lang="en-US" altLang="ko-KR" sz="1050" dirty="0"/>
              <a:t>	let text = "</a:t>
            </a:r>
            <a:r>
              <a:rPr lang="ko-KR" altLang="en-US" sz="1050" dirty="0"/>
              <a:t>현재 시간 </a:t>
            </a:r>
            <a:r>
              <a:rPr lang="en-US" altLang="ko-KR" sz="1050" dirty="0"/>
              <a:t>" + </a:t>
            </a:r>
            <a:r>
              <a:rPr lang="en-US" altLang="ko-KR" sz="1050" dirty="0" err="1"/>
              <a:t>now.toUTCString</a:t>
            </a:r>
            <a:r>
              <a:rPr lang="en-US" altLang="ko-KR" sz="1050" dirty="0"/>
              <a:t>() + "&lt;</a:t>
            </a:r>
            <a:r>
              <a:rPr lang="en-US" altLang="ko-KR" sz="1050" dirty="0" err="1"/>
              <a:t>br</a:t>
            </a:r>
            <a:r>
              <a:rPr lang="en-US" altLang="ko-KR" sz="1050" dirty="0"/>
              <a:t>&gt;";</a:t>
            </a:r>
          </a:p>
          <a:p>
            <a:pPr defTabSz="180000"/>
            <a:r>
              <a:rPr lang="en-US" altLang="ko-KR" sz="1050" dirty="0"/>
              <a:t>	text += "</a:t>
            </a:r>
            <a:r>
              <a:rPr lang="ko-KR" altLang="en-US" sz="1050" dirty="0"/>
              <a:t>현재 위치 </a:t>
            </a:r>
            <a:r>
              <a:rPr lang="en-US" altLang="ko-KR" sz="1050" dirty="0"/>
              <a:t>(</a:t>
            </a:r>
            <a:r>
              <a:rPr lang="ko-KR" altLang="en-US" sz="1050" dirty="0"/>
              <a:t>위도 </a:t>
            </a:r>
            <a:r>
              <a:rPr lang="en-US" altLang="ko-KR" sz="1050" dirty="0"/>
              <a:t>" + </a:t>
            </a:r>
            <a:r>
              <a:rPr lang="en-US" altLang="ko-KR" sz="1050" dirty="0" err="1"/>
              <a:t>lat</a:t>
            </a:r>
            <a:r>
              <a:rPr lang="en-US" altLang="ko-KR" sz="1050" dirty="0"/>
              <a:t> + "°, </a:t>
            </a:r>
            <a:r>
              <a:rPr lang="ko-KR" altLang="en-US" sz="1050" dirty="0"/>
              <a:t>경도 </a:t>
            </a:r>
            <a:r>
              <a:rPr lang="en-US" altLang="ko-KR" sz="1050" dirty="0"/>
              <a:t>" + </a:t>
            </a:r>
            <a:r>
              <a:rPr lang="en-US" altLang="ko-KR" sz="1050" dirty="0" err="1"/>
              <a:t>lon</a:t>
            </a:r>
            <a:r>
              <a:rPr lang="en-US" altLang="ko-KR" sz="1050" dirty="0"/>
              <a:t> + "°)&lt;</a:t>
            </a:r>
            <a:r>
              <a:rPr lang="en-US" altLang="ko-KR" sz="1050" dirty="0" err="1"/>
              <a:t>br</a:t>
            </a:r>
            <a:r>
              <a:rPr lang="en-US" altLang="ko-KR" sz="1050" dirty="0"/>
              <a:t>&gt;";</a:t>
            </a:r>
          </a:p>
          <a:p>
            <a:pPr defTabSz="180000"/>
            <a:r>
              <a:rPr lang="en-US" altLang="ko-KR" sz="1050" dirty="0"/>
              <a:t>	text += "</a:t>
            </a:r>
            <a:r>
              <a:rPr lang="ko-KR" altLang="en-US" sz="1050" dirty="0"/>
              <a:t>정확도 </a:t>
            </a:r>
            <a:r>
              <a:rPr lang="en-US" altLang="ko-KR" sz="1050" dirty="0"/>
              <a:t>" + </a:t>
            </a:r>
            <a:r>
              <a:rPr lang="en-US" altLang="ko-KR" sz="1050" dirty="0" err="1"/>
              <a:t>acc</a:t>
            </a:r>
            <a:r>
              <a:rPr lang="en-US" altLang="ko-KR" sz="1050" dirty="0"/>
              <a:t> + "m&lt;</a:t>
            </a:r>
            <a:r>
              <a:rPr lang="en-US" altLang="ko-KR" sz="1050" dirty="0" err="1"/>
              <a:t>br</a:t>
            </a:r>
            <a:r>
              <a:rPr lang="en-US" altLang="ko-KR" sz="1050" dirty="0"/>
              <a:t>&gt;";</a:t>
            </a:r>
          </a:p>
          <a:p>
            <a:pPr defTabSz="180000"/>
            <a:r>
              <a:rPr lang="en-US" altLang="ko-KR" sz="1050" dirty="0"/>
              <a:t>	</a:t>
            </a:r>
            <a:r>
              <a:rPr lang="en-US" altLang="ko-KR" sz="1050" dirty="0" err="1"/>
              <a:t>document.getElementById</a:t>
            </a:r>
            <a:r>
              <a:rPr lang="en-US" altLang="ko-KR" sz="1050" dirty="0"/>
              <a:t>("</a:t>
            </a:r>
            <a:r>
              <a:rPr lang="en-US" altLang="ko-KR" sz="1050" dirty="0" err="1"/>
              <a:t>msg</a:t>
            </a:r>
            <a:r>
              <a:rPr lang="en-US" altLang="ko-KR" sz="1050" dirty="0"/>
              <a:t>").</a:t>
            </a:r>
            <a:r>
              <a:rPr lang="en-US" altLang="ko-KR" sz="1050" dirty="0" err="1"/>
              <a:t>innerHTML</a:t>
            </a:r>
            <a:r>
              <a:rPr lang="en-US" altLang="ko-KR" sz="1050" dirty="0"/>
              <a:t> = text;</a:t>
            </a:r>
          </a:p>
          <a:p>
            <a:pPr defTabSz="180000"/>
            <a:endParaRPr lang="en-US" altLang="ko-KR" sz="1050" dirty="0"/>
          </a:p>
          <a:p>
            <a:pPr defTabSz="180000"/>
            <a:r>
              <a:rPr lang="en-US" altLang="ko-KR" sz="1050" dirty="0"/>
              <a:t>	</a:t>
            </a:r>
            <a:r>
              <a:rPr lang="en-US" altLang="ko-KR" sz="1050" b="1" dirty="0"/>
              <a:t>let map = </a:t>
            </a:r>
            <a:r>
              <a:rPr lang="en-US" altLang="ko-KR" sz="1050" b="1" dirty="0" err="1"/>
              <a:t>document.getElementById</a:t>
            </a:r>
            <a:r>
              <a:rPr lang="en-US" altLang="ko-KR" sz="1050" b="1" dirty="0"/>
              <a:t>("map");</a:t>
            </a:r>
          </a:p>
          <a:p>
            <a:pPr defTabSz="180000"/>
            <a:r>
              <a:rPr lang="en-US" altLang="ko-KR" sz="1050" dirty="0"/>
              <a:t> 	</a:t>
            </a:r>
            <a:r>
              <a:rPr lang="en-US" altLang="ko-KR" sz="1050" b="1" dirty="0" err="1"/>
              <a:t>map.src</a:t>
            </a:r>
            <a:r>
              <a:rPr lang="en-US" altLang="ko-KR" sz="1050" b="1" dirty="0"/>
              <a:t> ="https://</a:t>
            </a:r>
            <a:r>
              <a:rPr lang="en-US" altLang="ko-KR" sz="1050" b="1" dirty="0" err="1"/>
              <a:t>www.openstreetmap.org</a:t>
            </a:r>
            <a:r>
              <a:rPr lang="en-US" altLang="ko-KR" sz="1050" b="1" dirty="0"/>
              <a:t>/export/</a:t>
            </a:r>
            <a:r>
              <a:rPr lang="en-US" altLang="ko-KR" sz="1050" b="1" dirty="0" err="1"/>
              <a:t>embed.html?bbox</a:t>
            </a:r>
            <a:r>
              <a:rPr lang="en-US" altLang="ko-KR" sz="1050" b="1" dirty="0"/>
              <a:t>=" + </a:t>
            </a:r>
            <a:endParaRPr lang="en-US" altLang="ko-KR" sz="1050" b="1" dirty="0" smtClean="0"/>
          </a:p>
          <a:p>
            <a:pPr defTabSz="180000"/>
            <a:r>
              <a:rPr lang="en-US" altLang="ko-KR" sz="1050" b="1" dirty="0"/>
              <a:t>	</a:t>
            </a:r>
            <a:r>
              <a:rPr lang="en-US" altLang="ko-KR" sz="1050" b="1" dirty="0" smtClean="0"/>
              <a:t>	(</a:t>
            </a:r>
            <a:r>
              <a:rPr lang="en-US" altLang="ko-KR" sz="1050" b="1" dirty="0" err="1"/>
              <a:t>parseFloat</a:t>
            </a:r>
            <a:r>
              <a:rPr lang="en-US" altLang="ko-KR" sz="1050" b="1" dirty="0"/>
              <a:t>(</a:t>
            </a:r>
            <a:r>
              <a:rPr lang="en-US" altLang="ko-KR" sz="1050" b="1" dirty="0" err="1"/>
              <a:t>lon</a:t>
            </a:r>
            <a:r>
              <a:rPr lang="en-US" altLang="ko-KR" sz="1050" b="1" dirty="0"/>
              <a:t>)-0.01) + "%</a:t>
            </a:r>
            <a:r>
              <a:rPr lang="en-US" altLang="ko-KR" sz="1050" b="1" dirty="0" err="1"/>
              <a:t>2C</a:t>
            </a:r>
            <a:r>
              <a:rPr lang="en-US" altLang="ko-KR" sz="1050" b="1" dirty="0"/>
              <a:t>" + (</a:t>
            </a:r>
            <a:r>
              <a:rPr lang="en-US" altLang="ko-KR" sz="1050" b="1" dirty="0" err="1"/>
              <a:t>parseFloat</a:t>
            </a:r>
            <a:r>
              <a:rPr lang="en-US" altLang="ko-KR" sz="1050" b="1" dirty="0"/>
              <a:t>(</a:t>
            </a:r>
            <a:r>
              <a:rPr lang="en-US" altLang="ko-KR" sz="1050" b="1" dirty="0" err="1"/>
              <a:t>lat</a:t>
            </a:r>
            <a:r>
              <a:rPr lang="en-US" altLang="ko-KR" sz="1050" b="1" dirty="0"/>
              <a:t>)-0.01) + "%</a:t>
            </a:r>
            <a:r>
              <a:rPr lang="en-US" altLang="ko-KR" sz="1050" b="1" dirty="0" err="1"/>
              <a:t>2C</a:t>
            </a:r>
            <a:r>
              <a:rPr lang="en-US" altLang="ko-KR" sz="1050" b="1" dirty="0"/>
              <a:t>" + </a:t>
            </a:r>
            <a:endParaRPr lang="en-US" altLang="ko-KR" sz="1050" b="1" dirty="0" smtClean="0"/>
          </a:p>
          <a:p>
            <a:pPr defTabSz="180000"/>
            <a:r>
              <a:rPr lang="en-US" altLang="ko-KR" sz="1050" b="1" dirty="0"/>
              <a:t>	</a:t>
            </a:r>
            <a:r>
              <a:rPr lang="en-US" altLang="ko-KR" sz="1050" b="1" dirty="0" smtClean="0"/>
              <a:t>	(</a:t>
            </a:r>
            <a:r>
              <a:rPr lang="en-US" altLang="ko-KR" sz="1050" b="1" dirty="0" err="1"/>
              <a:t>parseFloat</a:t>
            </a:r>
            <a:r>
              <a:rPr lang="en-US" altLang="ko-KR" sz="1050" b="1" dirty="0"/>
              <a:t>(</a:t>
            </a:r>
            <a:r>
              <a:rPr lang="en-US" altLang="ko-KR" sz="1050" b="1" dirty="0" err="1"/>
              <a:t>lon</a:t>
            </a:r>
            <a:r>
              <a:rPr lang="en-US" altLang="ko-KR" sz="1050" b="1" dirty="0"/>
              <a:t>)+0.01) + "%</a:t>
            </a:r>
            <a:r>
              <a:rPr lang="en-US" altLang="ko-KR" sz="1050" b="1" dirty="0" err="1"/>
              <a:t>2C</a:t>
            </a:r>
            <a:r>
              <a:rPr lang="en-US" altLang="ko-KR" sz="1050" b="1" dirty="0"/>
              <a:t>" + (</a:t>
            </a:r>
            <a:r>
              <a:rPr lang="en-US" altLang="ko-KR" sz="1050" b="1" dirty="0" err="1"/>
              <a:t>parseFloat</a:t>
            </a:r>
            <a:r>
              <a:rPr lang="en-US" altLang="ko-KR" sz="1050" b="1" dirty="0"/>
              <a:t>(</a:t>
            </a:r>
            <a:r>
              <a:rPr lang="en-US" altLang="ko-KR" sz="1050" b="1" dirty="0" err="1"/>
              <a:t>lat</a:t>
            </a:r>
            <a:r>
              <a:rPr lang="en-US" altLang="ko-KR" sz="1050" b="1" dirty="0"/>
              <a:t>) + 0.01);</a:t>
            </a:r>
          </a:p>
          <a:p>
            <a:pPr defTabSz="180000"/>
            <a:r>
              <a:rPr lang="en-US" altLang="ko-KR" sz="1050" dirty="0"/>
              <a:t> 		// </a:t>
            </a:r>
            <a:r>
              <a:rPr lang="en-US" altLang="ko-KR" sz="1050" dirty="0" err="1"/>
              <a:t>lat</a:t>
            </a:r>
            <a:r>
              <a:rPr lang="ko-KR" altLang="en-US" sz="1050" dirty="0"/>
              <a:t>와 </a:t>
            </a:r>
            <a:r>
              <a:rPr lang="en-US" altLang="ko-KR" sz="1050" dirty="0" err="1"/>
              <a:t>lon</a:t>
            </a:r>
            <a:r>
              <a:rPr lang="ko-KR" altLang="en-US" sz="1050" dirty="0"/>
              <a:t>은 문자열이므로 숫자로 바꾸기 위해 </a:t>
            </a:r>
            <a:r>
              <a:rPr lang="en-US" altLang="ko-KR" sz="1050" dirty="0" err="1"/>
              <a:t>parseFloat</a:t>
            </a:r>
            <a:r>
              <a:rPr lang="en-US" altLang="ko-KR" sz="1050" dirty="0"/>
              <a:t>() </a:t>
            </a:r>
            <a:r>
              <a:rPr lang="ko-KR" altLang="en-US" sz="1050" dirty="0"/>
              <a:t>사용</a:t>
            </a:r>
          </a:p>
          <a:p>
            <a:pPr defTabSz="180000"/>
            <a:endParaRPr lang="ko-KR" altLang="en-US" sz="1050" dirty="0"/>
          </a:p>
          <a:p>
            <a:pPr defTabSz="180000"/>
            <a:r>
              <a:rPr lang="ko-KR" altLang="en-US" sz="1050" dirty="0"/>
              <a:t> 	</a:t>
            </a:r>
            <a:r>
              <a:rPr lang="en-US" altLang="ko-KR" sz="1050" dirty="0"/>
              <a:t>let </a:t>
            </a:r>
            <a:r>
              <a:rPr lang="en-US" altLang="ko-KR" sz="1050" dirty="0" err="1"/>
              <a:t>maplink</a:t>
            </a:r>
            <a:r>
              <a:rPr lang="en-US" altLang="ko-KR" sz="1050" dirty="0"/>
              <a:t> = </a:t>
            </a:r>
            <a:r>
              <a:rPr lang="en-US" altLang="ko-KR" sz="1050" dirty="0" err="1"/>
              <a:t>document.getElementById</a:t>
            </a:r>
            <a:r>
              <a:rPr lang="en-US" altLang="ko-KR" sz="1050" dirty="0"/>
              <a:t>("</a:t>
            </a:r>
            <a:r>
              <a:rPr lang="en-US" altLang="ko-KR" sz="1050" dirty="0" err="1"/>
              <a:t>bigmaplink</a:t>
            </a:r>
            <a:r>
              <a:rPr lang="en-US" altLang="ko-KR" sz="1050" dirty="0"/>
              <a:t>");</a:t>
            </a:r>
          </a:p>
          <a:p>
            <a:pPr defTabSz="180000"/>
            <a:r>
              <a:rPr lang="en-US" altLang="ko-KR" sz="1050" dirty="0"/>
              <a:t>	let zoom = 15; // </a:t>
            </a:r>
            <a:r>
              <a:rPr lang="ko-KR" altLang="en-US" sz="1050" dirty="0"/>
              <a:t>지도의 줌 레벨</a:t>
            </a:r>
            <a:r>
              <a:rPr lang="en-US" altLang="ko-KR" sz="1050" dirty="0"/>
              <a:t>. </a:t>
            </a:r>
            <a:r>
              <a:rPr lang="ko-KR" altLang="en-US" sz="1050" dirty="0"/>
              <a:t>숫자가 클수록 자세한 지도</a:t>
            </a:r>
          </a:p>
          <a:p>
            <a:pPr defTabSz="180000"/>
            <a:r>
              <a:rPr lang="ko-KR" altLang="en-US" sz="1050" dirty="0"/>
              <a:t>	</a:t>
            </a:r>
            <a:r>
              <a:rPr lang="en-US" altLang="ko-KR" sz="1050" dirty="0" err="1"/>
              <a:t>maplink.href</a:t>
            </a:r>
            <a:r>
              <a:rPr lang="en-US" altLang="ko-KR" sz="1050" dirty="0"/>
              <a:t> = "https://</a:t>
            </a:r>
            <a:r>
              <a:rPr lang="en-US" altLang="ko-KR" sz="1050" dirty="0" err="1"/>
              <a:t>www.openstreetmap.org</a:t>
            </a:r>
            <a:r>
              <a:rPr lang="en-US" altLang="ko-KR" sz="1050" dirty="0"/>
              <a:t>/#map=" + zoom + "/" + </a:t>
            </a:r>
            <a:r>
              <a:rPr lang="en-US" altLang="ko-KR" sz="1050" dirty="0" err="1"/>
              <a:t>lat</a:t>
            </a:r>
            <a:r>
              <a:rPr lang="en-US" altLang="ko-KR" sz="1050" dirty="0"/>
              <a:t> + "/" + </a:t>
            </a:r>
            <a:r>
              <a:rPr lang="en-US" altLang="ko-KR" sz="1050" dirty="0" err="1"/>
              <a:t>lon</a:t>
            </a:r>
            <a:r>
              <a:rPr lang="en-US" altLang="ko-KR" sz="1050" dirty="0"/>
              <a:t>;</a:t>
            </a:r>
          </a:p>
          <a:p>
            <a:pPr defTabSz="180000"/>
            <a:r>
              <a:rPr lang="en-US" altLang="ko-KR" sz="1050" dirty="0"/>
              <a:t>}</a:t>
            </a:r>
          </a:p>
          <a:p>
            <a:pPr defTabSz="180000"/>
            <a:r>
              <a:rPr lang="en-US" altLang="ko-KR" sz="1050" dirty="0"/>
              <a:t>&lt;/script</a:t>
            </a:r>
            <a:r>
              <a:rPr lang="en-US" altLang="ko-KR" sz="1050" dirty="0" smtClean="0"/>
              <a:t>&gt;</a:t>
            </a:r>
          </a:p>
          <a:p>
            <a:pPr defTabSz="180000"/>
            <a:r>
              <a:rPr lang="en-US" altLang="ko-KR" sz="1050" dirty="0" smtClean="0"/>
              <a:t>&lt;/</a:t>
            </a:r>
            <a:r>
              <a:rPr lang="en-US" altLang="ko-KR" sz="1050" dirty="0"/>
              <a:t>body&gt;</a:t>
            </a:r>
          </a:p>
          <a:p>
            <a:pPr defTabSz="180000"/>
            <a:r>
              <a:rPr lang="en-US" altLang="ko-KR" sz="1050" dirty="0"/>
              <a:t>&lt;/html&gt;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800" dirty="0"/>
              <a:t>예제 </a:t>
            </a:r>
            <a:r>
              <a:rPr lang="en-US" altLang="ko-KR" sz="2800" dirty="0"/>
              <a:t>13-6 </a:t>
            </a:r>
            <a:r>
              <a:rPr lang="ko-KR" altLang="en-US" sz="2800" dirty="0"/>
              <a:t>현재 위치의 지도를 웹 페이지에 내장</a:t>
            </a:r>
            <a:r>
              <a:rPr lang="en-US" altLang="ko-KR" sz="2800" dirty="0" smtClean="0"/>
              <a:t>(</a:t>
            </a:r>
            <a:r>
              <a:rPr lang="en-US" altLang="ko-KR" sz="2800" dirty="0" smtClean="0"/>
              <a:t>2)</a:t>
            </a:r>
            <a:r>
              <a:rPr lang="ko-KR" altLang="en-US" sz="2800" dirty="0" smtClean="0"/>
              <a:t> </a:t>
            </a:r>
            <a:endParaRPr lang="ko-KR" altLang="en-US" sz="28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19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0516BB4-DBD6-40E9-B94A-D48F722F7B6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112" y="1052954"/>
            <a:ext cx="3247101" cy="4226650"/>
          </a:xfrm>
          <a:prstGeom prst="rect">
            <a:avLst/>
          </a:prstGeom>
          <a:ln w="6350">
            <a:solidFill>
              <a:srgbClr val="0171C0"/>
            </a:solidFill>
          </a:ln>
        </p:spPr>
      </p:pic>
      <p:cxnSp>
        <p:nvCxnSpPr>
          <p:cNvPr id="7" name="직선 화살표 연결선 6"/>
          <p:cNvCxnSpPr>
            <a:stCxn id="8" idx="0"/>
          </p:cNvCxnSpPr>
          <p:nvPr/>
        </p:nvCxnSpPr>
        <p:spPr>
          <a:xfrm flipH="1" flipV="1">
            <a:off x="6660232" y="5157192"/>
            <a:ext cx="1270367" cy="64085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917340" y="5798042"/>
            <a:ext cx="202651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/>
              <a:t>클릭하면 다음 슬라이드처럼 </a:t>
            </a:r>
            <a:endParaRPr lang="en-US" altLang="ko-KR" sz="1100" dirty="0" smtClean="0"/>
          </a:p>
          <a:p>
            <a:r>
              <a:rPr lang="ko-KR" altLang="en-US" sz="1100" dirty="0" smtClean="0"/>
              <a:t>큰 지도 출력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13908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2197968"/>
          </a:xfrm>
        </p:spPr>
        <p:txBody>
          <a:bodyPr>
            <a:normAutofit lnSpcReduction="10000"/>
          </a:bodyPr>
          <a:lstStyle/>
          <a:p>
            <a:r>
              <a:rPr lang="ko-KR" altLang="en-US" dirty="0"/>
              <a:t>자바스크립트와 </a:t>
            </a:r>
            <a:r>
              <a:rPr lang="en-US" altLang="ko-KR" dirty="0"/>
              <a:t>&lt;audio&gt; </a:t>
            </a:r>
            <a:r>
              <a:rPr lang="ko-KR" altLang="en-US" dirty="0"/>
              <a:t>태그와 </a:t>
            </a:r>
            <a:r>
              <a:rPr lang="en-US" altLang="ko-KR" dirty="0"/>
              <a:t>&lt;video&gt; </a:t>
            </a:r>
            <a:r>
              <a:rPr lang="ko-KR" altLang="en-US" dirty="0"/>
              <a:t>태그를 이용하여 오디오와 비디오 재생</a:t>
            </a:r>
            <a:r>
              <a:rPr lang="en-US" altLang="ko-KR" dirty="0"/>
              <a:t>, </a:t>
            </a:r>
            <a:r>
              <a:rPr lang="ko-KR" altLang="en-US" dirty="0"/>
              <a:t>중단</a:t>
            </a:r>
            <a:r>
              <a:rPr lang="en-US" altLang="ko-KR" dirty="0"/>
              <a:t>, </a:t>
            </a:r>
            <a:r>
              <a:rPr lang="ko-KR" altLang="en-US" dirty="0"/>
              <a:t>새로운 미디어 재생 등 다양한 제어를 할 수 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HTML5</a:t>
            </a:r>
            <a:r>
              <a:rPr lang="ko-KR" altLang="en-US" dirty="0"/>
              <a:t>에서 제공하는 위치 정보 서비스를 이해한다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자바스크립트 코드로 </a:t>
            </a:r>
            <a:r>
              <a:rPr lang="en-US" altLang="ko-KR" dirty="0"/>
              <a:t>PC</a:t>
            </a:r>
            <a:r>
              <a:rPr lang="ko-KR" altLang="en-US" dirty="0"/>
              <a:t>나 </a:t>
            </a:r>
            <a:r>
              <a:rPr lang="ko-KR" altLang="en-US" dirty="0" err="1"/>
              <a:t>모바일</a:t>
            </a:r>
            <a:r>
              <a:rPr lang="ko-KR" altLang="en-US" dirty="0"/>
              <a:t> 장치의 현재 위도 경도 위치를 알아낼 수 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자바스크립트 코드로 </a:t>
            </a:r>
            <a:r>
              <a:rPr lang="en-US" altLang="ko-KR" dirty="0"/>
              <a:t>PC</a:t>
            </a:r>
            <a:r>
              <a:rPr lang="ko-KR" altLang="en-US" dirty="0"/>
              <a:t>나 </a:t>
            </a:r>
            <a:r>
              <a:rPr lang="ko-KR" altLang="en-US" dirty="0" err="1"/>
              <a:t>모바일</a:t>
            </a:r>
            <a:r>
              <a:rPr lang="ko-KR" altLang="en-US" dirty="0"/>
              <a:t> 장치의 위치가 변할 때마다 변경된 위치 정보를 알아낼 수 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HTML5</a:t>
            </a:r>
            <a:r>
              <a:rPr lang="ko-KR" altLang="en-US" dirty="0"/>
              <a:t>에서 제공하는 백그라운드 기능의 웹 </a:t>
            </a:r>
            <a:r>
              <a:rPr lang="ko-KR" altLang="en-US" dirty="0" err="1"/>
              <a:t>워커</a:t>
            </a:r>
            <a:r>
              <a:rPr lang="ko-KR" altLang="en-US" dirty="0"/>
              <a:t> 개념을 이해한다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자바스크립트로 웹 </a:t>
            </a:r>
            <a:r>
              <a:rPr lang="ko-KR" altLang="en-US" dirty="0" err="1"/>
              <a:t>워커</a:t>
            </a:r>
            <a:r>
              <a:rPr lang="ko-KR" altLang="en-US" dirty="0"/>
              <a:t> </a:t>
            </a:r>
            <a:r>
              <a:rPr lang="en-US" altLang="ko-KR" dirty="0"/>
              <a:t>API</a:t>
            </a:r>
            <a:r>
              <a:rPr lang="ko-KR" altLang="en-US" dirty="0"/>
              <a:t>를 활용하여 백그라운드 작업을 만들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강의 목표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113900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20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332656"/>
            <a:ext cx="7704856" cy="5925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7527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>
                <a:solidFill>
                  <a:srgbClr val="0171C0"/>
                </a:solidFill>
              </a:rPr>
              <a:t>참고</a:t>
            </a:r>
            <a:r>
              <a:rPr lang="ko-KR" altLang="en-US" dirty="0" smtClean="0"/>
              <a:t> </a:t>
            </a:r>
            <a:r>
              <a:rPr lang="en-US" altLang="ko-KR" dirty="0" smtClean="0">
                <a:solidFill>
                  <a:srgbClr val="0171C0"/>
                </a:solidFill>
              </a:rPr>
              <a:t>– </a:t>
            </a:r>
            <a:r>
              <a:rPr lang="ko-KR" altLang="en-US" dirty="0" smtClean="0">
                <a:solidFill>
                  <a:srgbClr val="0171C0"/>
                </a:solidFill>
              </a:rPr>
              <a:t>예제 </a:t>
            </a:r>
            <a:r>
              <a:rPr lang="en-US" altLang="ko-KR" dirty="0" smtClean="0">
                <a:solidFill>
                  <a:srgbClr val="0171C0"/>
                </a:solidFill>
              </a:rPr>
              <a:t>13-5</a:t>
            </a:r>
            <a:r>
              <a:rPr lang="ko-KR" altLang="en-US" dirty="0" smtClean="0">
                <a:solidFill>
                  <a:srgbClr val="0171C0"/>
                </a:solidFill>
              </a:rPr>
              <a:t>를 로컬 컴퓨터에서 실행하기</a:t>
            </a:r>
            <a:endParaRPr lang="ko-KR" altLang="en-US" dirty="0">
              <a:solidFill>
                <a:srgbClr val="0171C0"/>
              </a:solidFill>
            </a:endParaRPr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sz="1600" dirty="0" smtClean="0"/>
              <a:t>예제 </a:t>
            </a:r>
            <a:r>
              <a:rPr lang="en-US" altLang="ko-KR" sz="1600" dirty="0" smtClean="0"/>
              <a:t>13-5</a:t>
            </a:r>
            <a:r>
              <a:rPr lang="ko-KR" altLang="en-US" sz="1600" dirty="0" smtClean="0"/>
              <a:t>를 </a:t>
            </a:r>
            <a:r>
              <a:rPr lang="ko-KR" altLang="en-US" sz="1600" dirty="0" smtClean="0"/>
              <a:t>로컬 </a:t>
            </a:r>
            <a:r>
              <a:rPr lang="ko-KR" altLang="en-US" sz="1600" dirty="0" smtClean="0"/>
              <a:t>컴퓨터의 적절한 위치에 저장</a:t>
            </a:r>
            <a:endParaRPr lang="en-US" altLang="ko-KR" sz="1600" dirty="0" smtClean="0"/>
          </a:p>
          <a:p>
            <a:pPr lvl="1"/>
            <a:r>
              <a:rPr lang="ko-KR" altLang="en-US" sz="1400" dirty="0" smtClean="0"/>
              <a:t>저자의 경우 </a:t>
            </a:r>
            <a:r>
              <a:rPr lang="en-US" altLang="ko-KR" sz="1400" dirty="0" smtClean="0"/>
              <a:t>C:/</a:t>
            </a:r>
            <a:r>
              <a:rPr lang="en-US" altLang="ko-KR" sz="1400" dirty="0" err="1" smtClean="0"/>
              <a:t>webprogramming</a:t>
            </a:r>
            <a:r>
              <a:rPr lang="en-US" altLang="ko-KR" sz="1400" dirty="0" smtClean="0"/>
              <a:t>/</a:t>
            </a:r>
            <a:r>
              <a:rPr lang="en-US" altLang="ko-KR" sz="1400" dirty="0" err="1" smtClean="0"/>
              <a:t>WebContent</a:t>
            </a:r>
            <a:r>
              <a:rPr lang="en-US" altLang="ko-KR" sz="1400" dirty="0" smtClean="0"/>
              <a:t>/13/</a:t>
            </a:r>
            <a:r>
              <a:rPr lang="en-US" altLang="ko-KR" sz="1400" dirty="0" err="1" smtClean="0"/>
              <a:t>ex13-05.html</a:t>
            </a:r>
            <a:r>
              <a:rPr lang="ko-KR" altLang="en-US" sz="1400" dirty="0" smtClean="0"/>
              <a:t>로 저장</a:t>
            </a:r>
            <a:endParaRPr lang="en-US" altLang="ko-KR" sz="1400" dirty="0" smtClean="0"/>
          </a:p>
          <a:p>
            <a:r>
              <a:rPr lang="ko-KR" altLang="en-US" sz="1800" dirty="0" smtClean="0"/>
              <a:t>크롬에서 직접 실행</a:t>
            </a:r>
            <a:endParaRPr lang="en-US" altLang="ko-KR" sz="1800" dirty="0" smtClean="0"/>
          </a:p>
          <a:p>
            <a:pPr lvl="1"/>
            <a:r>
              <a:rPr lang="ko-KR" altLang="en-US" sz="1400" dirty="0"/>
              <a:t>탐색기에 </a:t>
            </a:r>
            <a:r>
              <a:rPr lang="en-US" altLang="ko-KR" sz="1400" dirty="0" err="1"/>
              <a:t>ex13-05.html</a:t>
            </a:r>
            <a:r>
              <a:rPr lang="en-US" altLang="ko-KR" sz="1400" dirty="0"/>
              <a:t> </a:t>
            </a:r>
            <a:r>
              <a:rPr lang="ko-KR" altLang="en-US" sz="1400" dirty="0"/>
              <a:t>파일을 </a:t>
            </a:r>
            <a:r>
              <a:rPr lang="ko-KR" altLang="en-US" sz="1400" dirty="0" smtClean="0"/>
              <a:t>더블클릭</a:t>
            </a:r>
            <a:endParaRPr lang="en-US" altLang="ko-KR" sz="1400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21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696" y="2780928"/>
            <a:ext cx="4956840" cy="177335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696" y="4653136"/>
            <a:ext cx="4956840" cy="1773353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3131840" y="3042113"/>
            <a:ext cx="2592288" cy="36004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8880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>
                <a:solidFill>
                  <a:srgbClr val="0171C0"/>
                </a:solidFill>
              </a:rPr>
              <a:t>참고 </a:t>
            </a:r>
            <a:r>
              <a:rPr lang="en-US" altLang="ko-KR" dirty="0" smtClean="0">
                <a:solidFill>
                  <a:srgbClr val="0171C0"/>
                </a:solidFill>
              </a:rPr>
              <a:t>– </a:t>
            </a:r>
            <a:r>
              <a:rPr lang="ko-KR" altLang="en-US" dirty="0" smtClean="0">
                <a:solidFill>
                  <a:srgbClr val="0171C0"/>
                </a:solidFill>
              </a:rPr>
              <a:t>예제 </a:t>
            </a:r>
            <a:r>
              <a:rPr lang="en-US" altLang="ko-KR" dirty="0" smtClean="0">
                <a:solidFill>
                  <a:srgbClr val="0171C0"/>
                </a:solidFill>
              </a:rPr>
              <a:t>13-6</a:t>
            </a:r>
            <a:r>
              <a:rPr lang="ko-KR" altLang="en-US" dirty="0" smtClean="0">
                <a:solidFill>
                  <a:srgbClr val="0171C0"/>
                </a:solidFill>
              </a:rPr>
              <a:t>을 로컬 컴퓨터에서 실행하기</a:t>
            </a:r>
            <a:endParaRPr lang="ko-KR" altLang="en-US" dirty="0">
              <a:solidFill>
                <a:srgbClr val="0171C0"/>
              </a:solidFill>
            </a:endParaRPr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sz="1600" dirty="0" smtClean="0"/>
              <a:t>예제 </a:t>
            </a:r>
            <a:r>
              <a:rPr lang="en-US" altLang="ko-KR" sz="1600" dirty="0" smtClean="0"/>
              <a:t>13-6</a:t>
            </a:r>
            <a:r>
              <a:rPr lang="ko-KR" altLang="en-US" sz="1600" dirty="0" smtClean="0"/>
              <a:t>를 로컬 </a:t>
            </a:r>
            <a:r>
              <a:rPr lang="ko-KR" altLang="en-US" sz="1600" dirty="0" smtClean="0"/>
              <a:t>컴퓨터의 적절한 위치에 저장</a:t>
            </a:r>
            <a:endParaRPr lang="en-US" altLang="ko-KR" sz="1600" dirty="0" smtClean="0"/>
          </a:p>
          <a:p>
            <a:pPr lvl="1"/>
            <a:r>
              <a:rPr lang="ko-KR" altLang="en-US" sz="1400" dirty="0" smtClean="0"/>
              <a:t>저자의 경우 </a:t>
            </a:r>
            <a:r>
              <a:rPr lang="en-US" altLang="ko-KR" sz="1400" dirty="0" smtClean="0"/>
              <a:t>C:/</a:t>
            </a:r>
            <a:r>
              <a:rPr lang="en-US" altLang="ko-KR" sz="1400" dirty="0" err="1" smtClean="0"/>
              <a:t>webprogramming</a:t>
            </a:r>
            <a:r>
              <a:rPr lang="en-US" altLang="ko-KR" sz="1400" dirty="0" smtClean="0"/>
              <a:t>/</a:t>
            </a:r>
            <a:r>
              <a:rPr lang="en-US" altLang="ko-KR" sz="1400" dirty="0" err="1" smtClean="0"/>
              <a:t>WebContent</a:t>
            </a:r>
            <a:r>
              <a:rPr lang="en-US" altLang="ko-KR" sz="1400" dirty="0" smtClean="0"/>
              <a:t>/13/</a:t>
            </a:r>
            <a:r>
              <a:rPr lang="en-US" altLang="ko-KR" sz="1400" dirty="0" err="1" smtClean="0"/>
              <a:t>ex13-06.html</a:t>
            </a:r>
            <a:r>
              <a:rPr lang="ko-KR" altLang="en-US" sz="1400" dirty="0" smtClean="0"/>
              <a:t>로 저장</a:t>
            </a:r>
            <a:endParaRPr lang="en-US" altLang="ko-KR" sz="1400" dirty="0" smtClean="0"/>
          </a:p>
          <a:p>
            <a:r>
              <a:rPr lang="ko-KR" altLang="en-US" sz="1800" dirty="0" smtClean="0"/>
              <a:t>크롬에서 직접 실행</a:t>
            </a:r>
            <a:endParaRPr lang="en-US" altLang="ko-KR" sz="1800" dirty="0" smtClean="0"/>
          </a:p>
          <a:p>
            <a:pPr lvl="1"/>
            <a:r>
              <a:rPr lang="ko-KR" altLang="en-US" sz="1400" dirty="0"/>
              <a:t>탐색기에 </a:t>
            </a:r>
            <a:r>
              <a:rPr lang="en-US" altLang="ko-KR" sz="1400" dirty="0" err="1" smtClean="0"/>
              <a:t>ex13-06.html</a:t>
            </a:r>
            <a:r>
              <a:rPr lang="en-US" altLang="ko-KR" sz="1400" dirty="0" smtClean="0"/>
              <a:t> </a:t>
            </a:r>
            <a:r>
              <a:rPr lang="ko-KR" altLang="en-US" sz="1400" dirty="0"/>
              <a:t>파일을 </a:t>
            </a:r>
            <a:endParaRPr lang="en-US" altLang="ko-KR" sz="1400" dirty="0" smtClean="0"/>
          </a:p>
          <a:p>
            <a:pPr marL="365760" lvl="1" indent="0">
              <a:buNone/>
            </a:pPr>
            <a:r>
              <a:rPr lang="en-US" altLang="ko-KR" sz="1400" dirty="0"/>
              <a:t> </a:t>
            </a:r>
            <a:r>
              <a:rPr lang="en-US" altLang="ko-KR" sz="1400" dirty="0" smtClean="0"/>
              <a:t>   </a:t>
            </a:r>
            <a:r>
              <a:rPr lang="ko-KR" altLang="en-US" sz="1400" dirty="0" smtClean="0"/>
              <a:t>더블클릭</a:t>
            </a:r>
            <a:endParaRPr lang="en-US" altLang="ko-KR" sz="1400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22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9504" y="2348880"/>
            <a:ext cx="4896544" cy="4406491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5021632" y="2564904"/>
            <a:ext cx="2592288" cy="36004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42562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반복 위치 서비스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 dirty="0"/>
              <a:t>위치 변경 시마다 현재 위치 얻기</a:t>
            </a:r>
            <a:endParaRPr lang="en-US" altLang="ko-KR" dirty="0"/>
          </a:p>
          <a:p>
            <a:pPr lvl="1"/>
            <a:r>
              <a:rPr lang="en-US" altLang="ko-KR" dirty="0" err="1"/>
              <a:t>watchPosition</a:t>
            </a:r>
            <a:r>
              <a:rPr lang="en-US" altLang="ko-KR" dirty="0"/>
              <a:t>() </a:t>
            </a:r>
            <a:r>
              <a:rPr lang="ko-KR" altLang="en-US" dirty="0"/>
              <a:t>호출</a:t>
            </a:r>
            <a:endParaRPr lang="en-US" altLang="ko-KR" dirty="0"/>
          </a:p>
          <a:p>
            <a:pPr lvl="2"/>
            <a:r>
              <a:rPr lang="ko-KR" altLang="en-US" dirty="0"/>
              <a:t>위치가 변경될 때마다 호출되는 </a:t>
            </a:r>
            <a:r>
              <a:rPr lang="ko-KR" altLang="en-US" dirty="0" err="1"/>
              <a:t>콜백</a:t>
            </a:r>
            <a:r>
              <a:rPr lang="ko-KR" altLang="en-US" dirty="0"/>
              <a:t> 함수 등록</a:t>
            </a:r>
            <a:endParaRPr lang="en-US" altLang="ko-KR" dirty="0"/>
          </a:p>
          <a:p>
            <a:pPr lvl="2"/>
            <a:r>
              <a:rPr lang="en-US" altLang="ko-KR" dirty="0" err="1"/>
              <a:t>watchPosition</a:t>
            </a:r>
            <a:r>
              <a:rPr lang="en-US" altLang="ko-KR" dirty="0"/>
              <a:t>()</a:t>
            </a:r>
            <a:r>
              <a:rPr lang="ko-KR" altLang="en-US" dirty="0"/>
              <a:t>의 리턴 값 </a:t>
            </a:r>
            <a:r>
              <a:rPr lang="en-US" altLang="ko-KR" dirty="0"/>
              <a:t>: </a:t>
            </a:r>
            <a:r>
              <a:rPr lang="ko-KR" altLang="en-US" dirty="0"/>
              <a:t>반복 위치 서비스 </a:t>
            </a:r>
            <a:r>
              <a:rPr lang="en-US" altLang="ko-KR" dirty="0"/>
              <a:t>id</a:t>
            </a:r>
            <a:endParaRPr lang="ko-KR" altLang="en-US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반복 위치 서비스 중단</a:t>
            </a:r>
            <a:endParaRPr lang="en-US" altLang="ko-KR" dirty="0"/>
          </a:p>
          <a:p>
            <a:pPr lvl="1"/>
            <a:r>
              <a:rPr lang="en-US" altLang="ko-KR" dirty="0" err="1"/>
              <a:t>clearWatch</a:t>
            </a:r>
            <a:r>
              <a:rPr lang="en-US" altLang="ko-KR" dirty="0"/>
              <a:t>() </a:t>
            </a:r>
            <a:r>
              <a:rPr lang="ko-KR" altLang="en-US" dirty="0"/>
              <a:t>호출</a:t>
            </a:r>
            <a:r>
              <a:rPr lang="en-US" altLang="ko-KR" dirty="0"/>
              <a:t> </a:t>
            </a:r>
          </a:p>
          <a:p>
            <a:pPr lvl="2"/>
            <a:r>
              <a:rPr lang="en-US" altLang="ko-KR" dirty="0" err="1"/>
              <a:t>watchPosition</a:t>
            </a:r>
            <a:r>
              <a:rPr lang="en-US" altLang="ko-KR" dirty="0"/>
              <a:t>()</a:t>
            </a:r>
            <a:r>
              <a:rPr lang="ko-KR" altLang="en-US" dirty="0"/>
              <a:t>가 </a:t>
            </a:r>
            <a:r>
              <a:rPr lang="ko-KR" altLang="en-US" dirty="0" err="1"/>
              <a:t>리턴한</a:t>
            </a:r>
            <a:r>
              <a:rPr lang="ko-KR" altLang="en-US" dirty="0"/>
              <a:t> </a:t>
            </a:r>
            <a:r>
              <a:rPr lang="en-US" altLang="ko-KR" dirty="0"/>
              <a:t>id</a:t>
            </a:r>
            <a:r>
              <a:rPr lang="ko-KR" altLang="en-US" dirty="0"/>
              <a:t>로 반복 위치 서비스 중단</a:t>
            </a:r>
          </a:p>
          <a:p>
            <a:pPr lvl="2"/>
            <a:endParaRPr lang="ko-KR" altLang="en-US" dirty="0"/>
          </a:p>
          <a:p>
            <a:pPr lvl="2"/>
            <a:endParaRPr lang="ko-KR" altLang="en-US" dirty="0"/>
          </a:p>
          <a:p>
            <a:pPr lvl="1"/>
            <a:endParaRPr lang="en-US" altLang="ko-KR" dirty="0"/>
          </a:p>
          <a:p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23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321175" y="2780928"/>
            <a:ext cx="7067249" cy="2031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let </a:t>
            </a:r>
            <a:r>
              <a:rPr lang="en-US" altLang="ko-KR" sz="1400" b="1" kern="0" dirty="0" err="1">
                <a:solidFill>
                  <a:srgbClr val="000000"/>
                </a:solidFill>
                <a:latin typeface="+mj-ea"/>
                <a:ea typeface="+mj-ea"/>
              </a:rPr>
              <a:t>watchID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= </a:t>
            </a:r>
            <a:r>
              <a:rPr lang="en-US" altLang="ko-KR" sz="1400" b="1" kern="0" dirty="0" err="1">
                <a:solidFill>
                  <a:srgbClr val="000000"/>
                </a:solidFill>
                <a:latin typeface="+mj-ea"/>
                <a:ea typeface="+mj-ea"/>
              </a:rPr>
              <a:t>navigator.geolocation.watchPosition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(changed);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// changed()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를</a:t>
            </a:r>
            <a:endParaRPr lang="en-US" altLang="ko-KR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			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				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								//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</a:rPr>
              <a:t> </a:t>
            </a:r>
            <a:r>
              <a:rPr lang="ko-KR" altLang="en-US" sz="1400" kern="0" dirty="0" err="1">
                <a:solidFill>
                  <a:srgbClr val="000000"/>
                </a:solidFill>
                <a:latin typeface="+mj-ea"/>
              </a:rPr>
              <a:t>콜백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</a:rPr>
              <a:t> 함수로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등록하고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,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반복 위치 서비스 시작</a:t>
            </a:r>
          </a:p>
          <a:p>
            <a:pPr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...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//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위치가 바뀌면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changed()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 호출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,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위치 정보가 있는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position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객체가 매개 변수로 전달</a:t>
            </a:r>
          </a:p>
          <a:p>
            <a:pPr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function 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changed(position)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{</a:t>
            </a:r>
          </a:p>
          <a:p>
            <a:pPr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	let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lat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= </a:t>
            </a:r>
            <a:r>
              <a:rPr lang="en-US" altLang="ko-KR" sz="1400" b="1" kern="0" dirty="0" err="1">
                <a:solidFill>
                  <a:srgbClr val="000000"/>
                </a:solidFill>
                <a:latin typeface="+mj-ea"/>
                <a:ea typeface="+mj-ea"/>
              </a:rPr>
              <a:t>position.coords.latitude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;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//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변경된 위도</a:t>
            </a:r>
          </a:p>
          <a:p>
            <a:pPr defTabSz="180000" fontAlgn="base" latinLnBrk="0"/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let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lon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= </a:t>
            </a:r>
            <a:r>
              <a:rPr lang="en-US" altLang="ko-KR" sz="1400" b="1" kern="0" dirty="0" err="1">
                <a:solidFill>
                  <a:srgbClr val="000000"/>
                </a:solidFill>
                <a:latin typeface="+mj-ea"/>
                <a:ea typeface="+mj-ea"/>
              </a:rPr>
              <a:t>position.coords.longitude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;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//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변경된 경도</a:t>
            </a:r>
          </a:p>
          <a:p>
            <a:pPr defTabSz="180000" fontAlgn="base" latinLnBrk="0"/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alert("(" +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lat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+ ", " +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lon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+ ")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위치로 변경됨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");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}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325144" y="6165304"/>
            <a:ext cx="7063280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navigator.geolocation.clearWatch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watchID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); //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watchID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의 반복 위치 서비스 중단</a:t>
            </a:r>
          </a:p>
        </p:txBody>
      </p:sp>
    </p:spTree>
    <p:extLst>
      <p:ext uri="{BB962C8B-B14F-4D97-AF65-F5344CB8AC3E}">
        <p14:creationId xmlns:p14="http://schemas.microsoft.com/office/powerpoint/2010/main" val="817435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467544" y="537864"/>
            <a:ext cx="8496944" cy="62478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000" dirty="0"/>
              <a:t>&lt;!</a:t>
            </a:r>
            <a:r>
              <a:rPr lang="en-US" altLang="ko-KR" sz="1000" dirty="0" err="1"/>
              <a:t>DOCTYPE</a:t>
            </a:r>
            <a:r>
              <a:rPr lang="en-US" altLang="ko-KR" sz="1000" dirty="0"/>
              <a:t> html&gt;</a:t>
            </a:r>
          </a:p>
          <a:p>
            <a:pPr defTabSz="180000"/>
            <a:r>
              <a:rPr lang="en-US" altLang="ko-KR" sz="1000" dirty="0"/>
              <a:t>&lt;html&gt;</a:t>
            </a:r>
          </a:p>
          <a:p>
            <a:pPr defTabSz="180000"/>
            <a:r>
              <a:rPr lang="en-US" altLang="ko-KR" sz="1000" dirty="0"/>
              <a:t>&lt;head</a:t>
            </a:r>
            <a:r>
              <a:rPr lang="en-US" altLang="ko-KR" sz="1000" dirty="0" smtClean="0"/>
              <a:t>&gt;&lt;</a:t>
            </a:r>
            <a:r>
              <a:rPr lang="en-US" altLang="ko-KR" sz="1000" dirty="0"/>
              <a:t>meta charset="</a:t>
            </a:r>
            <a:r>
              <a:rPr lang="en-US" altLang="ko-KR" sz="1000" dirty="0" err="1"/>
              <a:t>utf</a:t>
            </a:r>
            <a:r>
              <a:rPr lang="en-US" altLang="ko-KR" sz="1000" dirty="0"/>
              <a:t>-8</a:t>
            </a:r>
            <a:r>
              <a:rPr lang="en-US" altLang="ko-KR" sz="1000" dirty="0" smtClean="0"/>
              <a:t>"&gt;&lt;</a:t>
            </a:r>
            <a:r>
              <a:rPr lang="en-US" altLang="ko-KR" sz="1000" dirty="0"/>
              <a:t>title&gt;</a:t>
            </a:r>
            <a:r>
              <a:rPr lang="en-US" altLang="ko-KR" sz="1000" dirty="0" err="1"/>
              <a:t>watchPosition</a:t>
            </a:r>
            <a:r>
              <a:rPr lang="en-US" altLang="ko-KR" sz="1000" dirty="0"/>
              <a:t>()</a:t>
            </a:r>
            <a:r>
              <a:rPr lang="ko-KR" altLang="en-US" sz="1000" dirty="0"/>
              <a:t>으로 반복 위치 서비스</a:t>
            </a:r>
            <a:r>
              <a:rPr lang="en-US" altLang="ko-KR" sz="1000" dirty="0"/>
              <a:t>&lt;/title</a:t>
            </a:r>
            <a:r>
              <a:rPr lang="en-US" altLang="ko-KR" sz="1000" dirty="0" smtClean="0"/>
              <a:t>&gt;&lt;/</a:t>
            </a:r>
            <a:r>
              <a:rPr lang="en-US" altLang="ko-KR" sz="1000" dirty="0"/>
              <a:t>head&gt;</a:t>
            </a:r>
          </a:p>
          <a:p>
            <a:pPr defTabSz="180000"/>
            <a:r>
              <a:rPr lang="en-US" altLang="ko-KR" sz="1000" dirty="0"/>
              <a:t>&lt;body&gt;</a:t>
            </a:r>
          </a:p>
          <a:p>
            <a:pPr defTabSz="180000"/>
            <a:r>
              <a:rPr lang="en-US" altLang="ko-KR" sz="1000" dirty="0"/>
              <a:t>&lt;</a:t>
            </a:r>
            <a:r>
              <a:rPr lang="en-US" altLang="ko-KR" sz="1000" dirty="0" err="1"/>
              <a:t>h3</a:t>
            </a:r>
            <a:r>
              <a:rPr lang="en-US" altLang="ko-KR" sz="1000" dirty="0"/>
              <a:t>&gt;</a:t>
            </a:r>
            <a:r>
              <a:rPr lang="en-US" altLang="ko-KR" sz="1000" dirty="0" err="1"/>
              <a:t>watchPosition</a:t>
            </a:r>
            <a:r>
              <a:rPr lang="en-US" altLang="ko-KR" sz="1000" dirty="0"/>
              <a:t>()</a:t>
            </a:r>
            <a:r>
              <a:rPr lang="ko-KR" altLang="en-US" sz="1000" dirty="0"/>
              <a:t>으로 반복 위치 서비스</a:t>
            </a:r>
            <a:r>
              <a:rPr lang="en-US" altLang="ko-KR" sz="1000" dirty="0"/>
              <a:t>&lt;/</a:t>
            </a:r>
            <a:r>
              <a:rPr lang="en-US" altLang="ko-KR" sz="1000" dirty="0" err="1"/>
              <a:t>h3</a:t>
            </a:r>
            <a:r>
              <a:rPr lang="en-US" altLang="ko-KR" sz="1000" dirty="0" smtClean="0"/>
              <a:t>&gt;&lt;</a:t>
            </a:r>
            <a:r>
              <a:rPr lang="en-US" altLang="ko-KR" sz="1000" dirty="0" err="1"/>
              <a:t>hr</a:t>
            </a:r>
            <a:r>
              <a:rPr lang="en-US" altLang="ko-KR" sz="1000" dirty="0" smtClean="0"/>
              <a:t>&gt;</a:t>
            </a:r>
          </a:p>
          <a:p>
            <a:pPr defTabSz="180000"/>
            <a:r>
              <a:rPr lang="en-US" altLang="ko-KR" sz="1000" dirty="0" smtClean="0"/>
              <a:t>&lt;div id="</a:t>
            </a:r>
            <a:r>
              <a:rPr lang="en-US" altLang="ko-KR" sz="1000" dirty="0" err="1" smtClean="0"/>
              <a:t>msg</a:t>
            </a:r>
            <a:r>
              <a:rPr lang="en-US" altLang="ko-KR" sz="1000" dirty="0" smtClean="0"/>
              <a:t>"&gt;</a:t>
            </a:r>
            <a:r>
              <a:rPr lang="ko-KR" altLang="en-US" sz="1000" dirty="0" smtClean="0"/>
              <a:t>이곳에 위치 정보 출력</a:t>
            </a:r>
            <a:r>
              <a:rPr lang="en-US" altLang="ko-KR" sz="1000" dirty="0" smtClean="0"/>
              <a:t>&lt;/div&gt;</a:t>
            </a:r>
          </a:p>
          <a:p>
            <a:pPr defTabSz="180000"/>
            <a:r>
              <a:rPr lang="en-US" altLang="ko-KR" sz="1000" b="1" dirty="0" smtClean="0"/>
              <a:t>&lt;</a:t>
            </a:r>
            <a:r>
              <a:rPr lang="en-US" altLang="ko-KR" sz="1000" b="1" dirty="0"/>
              <a:t>iframe id="map" width="425" height="350" </a:t>
            </a:r>
            <a:r>
              <a:rPr lang="en-US" altLang="ko-KR" sz="1000" b="1" dirty="0" err="1"/>
              <a:t>frameborder</a:t>
            </a:r>
            <a:r>
              <a:rPr lang="en-US" altLang="ko-KR" sz="1000" b="1" dirty="0"/>
              <a:t>="0" scrolling="no" </a:t>
            </a:r>
            <a:r>
              <a:rPr lang="en-US" altLang="ko-KR" sz="1000" b="1" dirty="0" err="1"/>
              <a:t>marginheight</a:t>
            </a:r>
            <a:r>
              <a:rPr lang="en-US" altLang="ko-KR" sz="1000" b="1" dirty="0"/>
              <a:t>="0" </a:t>
            </a:r>
            <a:r>
              <a:rPr lang="en-US" altLang="ko-KR" sz="1000" b="1" dirty="0" err="1" smtClean="0"/>
              <a:t>marginwidth</a:t>
            </a:r>
            <a:r>
              <a:rPr lang="en-US" altLang="ko-KR" sz="1000" b="1" dirty="0"/>
              <a:t>="0" &gt;&lt;/iframe&gt;</a:t>
            </a:r>
            <a:r>
              <a:rPr lang="en-US" altLang="ko-KR" sz="1000" dirty="0"/>
              <a:t>&lt;</a:t>
            </a:r>
            <a:r>
              <a:rPr lang="en-US" altLang="ko-KR" sz="1000" dirty="0" err="1"/>
              <a:t>br</a:t>
            </a:r>
            <a:r>
              <a:rPr lang="en-US" altLang="ko-KR" sz="1000" dirty="0"/>
              <a:t>/&gt;</a:t>
            </a:r>
          </a:p>
          <a:p>
            <a:pPr defTabSz="180000"/>
            <a:r>
              <a:rPr lang="en-US" altLang="ko-KR" sz="1000" dirty="0"/>
              <a:t>&lt;script&gt;</a:t>
            </a:r>
          </a:p>
          <a:p>
            <a:pPr defTabSz="180000"/>
            <a:r>
              <a:rPr lang="en-US" altLang="ko-KR" sz="1000" dirty="0"/>
              <a:t>let options = { // </a:t>
            </a:r>
            <a:r>
              <a:rPr lang="en-US" altLang="ko-KR" sz="1000" dirty="0" err="1"/>
              <a:t>watchPosition</a:t>
            </a:r>
            <a:r>
              <a:rPr lang="en-US" altLang="ko-KR" sz="1000" dirty="0"/>
              <a:t>()</a:t>
            </a:r>
            <a:r>
              <a:rPr lang="ko-KR" altLang="en-US" sz="1000" dirty="0"/>
              <a:t>의 마지막 매개 변수로 전달할 객체  </a:t>
            </a:r>
          </a:p>
          <a:p>
            <a:pPr defTabSz="180000"/>
            <a:r>
              <a:rPr lang="ko-KR" altLang="en-US" sz="1000" dirty="0"/>
              <a:t>	</a:t>
            </a:r>
            <a:r>
              <a:rPr lang="en-US" altLang="ko-KR" sz="1000" dirty="0" err="1"/>
              <a:t>enableHighAccuracy</a:t>
            </a:r>
            <a:r>
              <a:rPr lang="en-US" altLang="ko-KR" sz="1000" dirty="0"/>
              <a:t>: false,</a:t>
            </a:r>
          </a:p>
          <a:p>
            <a:pPr defTabSz="180000"/>
            <a:r>
              <a:rPr lang="en-US" altLang="ko-KR" sz="1000" dirty="0"/>
              <a:t>	timeout: 5000,</a:t>
            </a:r>
          </a:p>
          <a:p>
            <a:pPr defTabSz="180000"/>
            <a:r>
              <a:rPr lang="en-US" altLang="ko-KR" sz="1000" dirty="0"/>
              <a:t>	</a:t>
            </a:r>
            <a:r>
              <a:rPr lang="en-US" altLang="ko-KR" sz="1000" dirty="0" err="1"/>
              <a:t>maximumAge</a:t>
            </a:r>
            <a:r>
              <a:rPr lang="en-US" altLang="ko-KR" sz="1000" dirty="0"/>
              <a:t>: 0 };</a:t>
            </a:r>
          </a:p>
          <a:p>
            <a:pPr defTabSz="180000"/>
            <a:r>
              <a:rPr lang="en-US" altLang="ko-KR" sz="1000" dirty="0"/>
              <a:t>let count=0; // </a:t>
            </a:r>
            <a:r>
              <a:rPr lang="ko-KR" altLang="en-US" sz="1000" dirty="0"/>
              <a:t>반복 위치 서비스가 호출되는 횟수</a:t>
            </a:r>
          </a:p>
          <a:p>
            <a:pPr defTabSz="180000"/>
            <a:r>
              <a:rPr lang="en-US" altLang="ko-KR" sz="1000" dirty="0"/>
              <a:t>let </a:t>
            </a:r>
            <a:r>
              <a:rPr lang="en-US" altLang="ko-KR" sz="1000" dirty="0" err="1"/>
              <a:t>watchID</a:t>
            </a:r>
            <a:r>
              <a:rPr lang="en-US" altLang="ko-KR" sz="1000" dirty="0"/>
              <a:t>; 	</a:t>
            </a:r>
          </a:p>
          <a:p>
            <a:pPr defTabSz="180000"/>
            <a:endParaRPr lang="en-US" altLang="ko-KR" sz="1000" dirty="0"/>
          </a:p>
          <a:p>
            <a:pPr defTabSz="180000"/>
            <a:r>
              <a:rPr lang="en-US" altLang="ko-KR" sz="1000" dirty="0"/>
              <a:t>if(</a:t>
            </a:r>
            <a:r>
              <a:rPr lang="en-US" altLang="ko-KR" sz="1000" dirty="0" err="1"/>
              <a:t>navigator.geolocation</a:t>
            </a:r>
            <a:r>
              <a:rPr lang="en-US" altLang="ko-KR" sz="1000" dirty="0"/>
              <a:t>) {</a:t>
            </a:r>
          </a:p>
          <a:p>
            <a:pPr defTabSz="180000"/>
            <a:r>
              <a:rPr lang="en-US" altLang="ko-KR" sz="1000" dirty="0"/>
              <a:t>	// changed() </a:t>
            </a:r>
            <a:r>
              <a:rPr lang="ko-KR" altLang="en-US" sz="1000" dirty="0" err="1"/>
              <a:t>콜백</a:t>
            </a:r>
            <a:r>
              <a:rPr lang="ko-KR" altLang="en-US" sz="1000" dirty="0"/>
              <a:t> 함수를 등록하고</a:t>
            </a:r>
            <a:r>
              <a:rPr lang="en-US" altLang="ko-KR" sz="1000" dirty="0"/>
              <a:t>, </a:t>
            </a:r>
            <a:r>
              <a:rPr lang="ko-KR" altLang="en-US" sz="1000" dirty="0"/>
              <a:t>반복 위치 서비스 시작</a:t>
            </a:r>
          </a:p>
          <a:p>
            <a:pPr defTabSz="180000"/>
            <a:r>
              <a:rPr lang="ko-KR" altLang="en-US" sz="1000" dirty="0"/>
              <a:t>	</a:t>
            </a:r>
            <a:r>
              <a:rPr lang="en-US" altLang="ko-KR" sz="1000" b="1" dirty="0" err="1"/>
              <a:t>watchID</a:t>
            </a:r>
            <a:r>
              <a:rPr lang="en-US" altLang="ko-KR" sz="1000" b="1" dirty="0"/>
              <a:t> = </a:t>
            </a:r>
            <a:r>
              <a:rPr lang="en-US" altLang="ko-KR" sz="1000" b="1" dirty="0" err="1"/>
              <a:t>navigator.geolocation.watchPosition</a:t>
            </a:r>
            <a:r>
              <a:rPr lang="en-US" altLang="ko-KR" sz="1000" b="1" dirty="0"/>
              <a:t>(changed, null, options);</a:t>
            </a:r>
          </a:p>
          <a:p>
            <a:pPr defTabSz="180000"/>
            <a:r>
              <a:rPr lang="en-US" altLang="ko-KR" sz="1000" dirty="0"/>
              <a:t>}</a:t>
            </a:r>
          </a:p>
          <a:p>
            <a:pPr defTabSz="180000"/>
            <a:r>
              <a:rPr lang="en-US" altLang="ko-KR" sz="1000" dirty="0"/>
              <a:t>else </a:t>
            </a:r>
            <a:r>
              <a:rPr lang="en-US" altLang="ko-KR" sz="1000" dirty="0" smtClean="0"/>
              <a:t>{ </a:t>
            </a:r>
            <a:r>
              <a:rPr lang="en-US" altLang="ko-KR" sz="1000" dirty="0"/>
              <a:t>	alert("</a:t>
            </a:r>
            <a:r>
              <a:rPr lang="ko-KR" altLang="en-US" sz="1000" dirty="0"/>
              <a:t>지원하지 않음</a:t>
            </a:r>
            <a:r>
              <a:rPr lang="en-US" altLang="ko-KR" sz="1000" dirty="0" smtClean="0"/>
              <a:t>"); }</a:t>
            </a:r>
            <a:endParaRPr lang="en-US" altLang="ko-KR" sz="1000" dirty="0"/>
          </a:p>
          <a:p>
            <a:pPr defTabSz="180000"/>
            <a:endParaRPr lang="en-US" altLang="ko-KR" sz="1000" dirty="0"/>
          </a:p>
          <a:p>
            <a:pPr defTabSz="180000"/>
            <a:r>
              <a:rPr lang="en-US" altLang="ko-KR" sz="1000" dirty="0"/>
              <a:t>//</a:t>
            </a:r>
            <a:r>
              <a:rPr lang="ko-KR" altLang="en-US" sz="1000" dirty="0"/>
              <a:t>위치가 바뀌면 </a:t>
            </a:r>
            <a:r>
              <a:rPr lang="en-US" altLang="ko-KR" sz="1000" dirty="0"/>
              <a:t>changed()</a:t>
            </a:r>
            <a:r>
              <a:rPr lang="ko-KR" altLang="en-US" sz="1000" dirty="0"/>
              <a:t>가 호출되고</a:t>
            </a:r>
            <a:r>
              <a:rPr lang="en-US" altLang="ko-KR" sz="1000" dirty="0"/>
              <a:t>, </a:t>
            </a:r>
            <a:r>
              <a:rPr lang="ko-KR" altLang="en-US" sz="1000" dirty="0"/>
              <a:t>위치 정보가 들어 있는 </a:t>
            </a:r>
            <a:r>
              <a:rPr lang="en-US" altLang="ko-KR" sz="1000" dirty="0"/>
              <a:t>position </a:t>
            </a:r>
            <a:r>
              <a:rPr lang="ko-KR" altLang="en-US" sz="1000" dirty="0"/>
              <a:t>객체가 매개 변수로 넘어온다</a:t>
            </a:r>
            <a:r>
              <a:rPr lang="en-US" altLang="ko-KR" sz="1000" dirty="0"/>
              <a:t>.</a:t>
            </a:r>
          </a:p>
          <a:p>
            <a:pPr defTabSz="180000"/>
            <a:r>
              <a:rPr lang="en-US" altLang="ko-KR" sz="1000" b="1" dirty="0"/>
              <a:t>function changed(position) {</a:t>
            </a:r>
          </a:p>
          <a:p>
            <a:pPr defTabSz="180000"/>
            <a:r>
              <a:rPr lang="en-US" altLang="ko-KR" sz="1000" dirty="0"/>
              <a:t>	if(count == 5) { // </a:t>
            </a:r>
            <a:r>
              <a:rPr lang="en-US" altLang="ko-KR" sz="1000" dirty="0" err="1"/>
              <a:t>clearWatch</a:t>
            </a:r>
            <a:r>
              <a:rPr lang="en-US" altLang="ko-KR" sz="1000" dirty="0"/>
              <a:t>() </a:t>
            </a:r>
            <a:r>
              <a:rPr lang="ko-KR" altLang="en-US" sz="1000" dirty="0"/>
              <a:t>테스트를 위해 </a:t>
            </a:r>
            <a:r>
              <a:rPr lang="en-US" altLang="ko-KR" sz="1000" dirty="0"/>
              <a:t>5</a:t>
            </a:r>
            <a:r>
              <a:rPr lang="ko-KR" altLang="en-US" sz="1000" dirty="0"/>
              <a:t>번만 서비스 </a:t>
            </a:r>
          </a:p>
          <a:p>
            <a:pPr defTabSz="180000"/>
            <a:r>
              <a:rPr lang="ko-KR" altLang="en-US" sz="1000" dirty="0"/>
              <a:t>		</a:t>
            </a:r>
            <a:r>
              <a:rPr lang="en-US" altLang="ko-KR" sz="1000" dirty="0" err="1"/>
              <a:t>navigator.geolocation.clearWatch</a:t>
            </a:r>
            <a:r>
              <a:rPr lang="en-US" altLang="ko-KR" sz="1000" dirty="0"/>
              <a:t>(</a:t>
            </a:r>
            <a:r>
              <a:rPr lang="en-US" altLang="ko-KR" sz="1000" dirty="0" err="1"/>
              <a:t>watchID</a:t>
            </a:r>
            <a:r>
              <a:rPr lang="en-US" altLang="ko-KR" sz="1000" dirty="0"/>
              <a:t>); // </a:t>
            </a:r>
            <a:r>
              <a:rPr lang="ko-KR" altLang="en-US" sz="1000" dirty="0"/>
              <a:t>반복 서비스 종료</a:t>
            </a:r>
          </a:p>
          <a:p>
            <a:pPr defTabSz="180000"/>
            <a:r>
              <a:rPr lang="ko-KR" altLang="en-US" sz="1000" dirty="0"/>
              <a:t>		</a:t>
            </a:r>
            <a:r>
              <a:rPr lang="en-US" altLang="ko-KR" sz="1000" dirty="0" err="1"/>
              <a:t>document.getElementById</a:t>
            </a:r>
            <a:r>
              <a:rPr lang="en-US" altLang="ko-KR" sz="1000" dirty="0"/>
              <a:t>("</a:t>
            </a:r>
            <a:r>
              <a:rPr lang="en-US" altLang="ko-KR" sz="1000" dirty="0" err="1"/>
              <a:t>msg</a:t>
            </a:r>
            <a:r>
              <a:rPr lang="en-US" altLang="ko-KR" sz="1000" dirty="0"/>
              <a:t>").</a:t>
            </a:r>
            <a:r>
              <a:rPr lang="en-US" altLang="ko-KR" sz="1000" dirty="0" err="1"/>
              <a:t>innerHTML</a:t>
            </a:r>
            <a:r>
              <a:rPr lang="en-US" altLang="ko-KR" sz="1000" dirty="0"/>
              <a:t> = "</a:t>
            </a:r>
            <a:r>
              <a:rPr lang="ko-KR" altLang="en-US" sz="1000" dirty="0"/>
              <a:t>위치 서비스 종료</a:t>
            </a:r>
            <a:r>
              <a:rPr lang="en-US" altLang="ko-KR" sz="1000" dirty="0"/>
              <a:t>";</a:t>
            </a:r>
          </a:p>
          <a:p>
            <a:pPr defTabSz="180000"/>
            <a:r>
              <a:rPr lang="en-US" altLang="ko-KR" sz="1000" dirty="0"/>
              <a:t>		return;</a:t>
            </a:r>
          </a:p>
          <a:p>
            <a:pPr defTabSz="180000"/>
            <a:r>
              <a:rPr lang="en-US" altLang="ko-KR" sz="1000" dirty="0"/>
              <a:t>	}</a:t>
            </a:r>
          </a:p>
          <a:p>
            <a:pPr defTabSz="180000"/>
            <a:r>
              <a:rPr lang="en-US" altLang="ko-KR" sz="1000" dirty="0"/>
              <a:t>	let </a:t>
            </a:r>
            <a:r>
              <a:rPr lang="en-US" altLang="ko-KR" sz="1000" dirty="0" err="1"/>
              <a:t>lat</a:t>
            </a:r>
            <a:r>
              <a:rPr lang="en-US" altLang="ko-KR" sz="1000" dirty="0"/>
              <a:t> = </a:t>
            </a:r>
            <a:r>
              <a:rPr lang="en-US" altLang="ko-KR" sz="1000" dirty="0" err="1"/>
              <a:t>position.coords.latitude</a:t>
            </a:r>
            <a:r>
              <a:rPr lang="en-US" altLang="ko-KR" sz="1000" dirty="0"/>
              <a:t>; // </a:t>
            </a:r>
            <a:r>
              <a:rPr lang="ko-KR" altLang="en-US" sz="1000" dirty="0"/>
              <a:t>변경된 위도</a:t>
            </a:r>
          </a:p>
          <a:p>
            <a:pPr defTabSz="180000"/>
            <a:r>
              <a:rPr lang="ko-KR" altLang="en-US" sz="1000" dirty="0"/>
              <a:t>	</a:t>
            </a:r>
            <a:r>
              <a:rPr lang="en-US" altLang="ko-KR" sz="1000" dirty="0"/>
              <a:t>let </a:t>
            </a:r>
            <a:r>
              <a:rPr lang="en-US" altLang="ko-KR" sz="1000" dirty="0" err="1"/>
              <a:t>lon</a:t>
            </a:r>
            <a:r>
              <a:rPr lang="en-US" altLang="ko-KR" sz="1000" dirty="0"/>
              <a:t> = </a:t>
            </a:r>
            <a:r>
              <a:rPr lang="en-US" altLang="ko-KR" sz="1000" dirty="0" err="1"/>
              <a:t>position.coords.longitude</a:t>
            </a:r>
            <a:r>
              <a:rPr lang="en-US" altLang="ko-KR" sz="1000" dirty="0"/>
              <a:t> // </a:t>
            </a:r>
            <a:r>
              <a:rPr lang="ko-KR" altLang="en-US" sz="1000" dirty="0"/>
              <a:t>변경된 경도</a:t>
            </a:r>
          </a:p>
          <a:p>
            <a:pPr defTabSz="180000"/>
            <a:r>
              <a:rPr lang="ko-KR" altLang="en-US" sz="1000" dirty="0"/>
              <a:t>	</a:t>
            </a:r>
            <a:r>
              <a:rPr lang="en-US" altLang="ko-KR" sz="1000" dirty="0"/>
              <a:t>let text = count + ": (</a:t>
            </a:r>
            <a:r>
              <a:rPr lang="ko-KR" altLang="en-US" sz="1000" dirty="0"/>
              <a:t>위도 </a:t>
            </a:r>
            <a:r>
              <a:rPr lang="en-US" altLang="ko-KR" sz="1000" dirty="0"/>
              <a:t>" + </a:t>
            </a:r>
            <a:r>
              <a:rPr lang="en-US" altLang="ko-KR" sz="1000" dirty="0" err="1"/>
              <a:t>lat</a:t>
            </a:r>
            <a:r>
              <a:rPr lang="en-US" altLang="ko-KR" sz="1000" dirty="0"/>
              <a:t> + "°, </a:t>
            </a:r>
            <a:r>
              <a:rPr lang="ko-KR" altLang="en-US" sz="1000" dirty="0"/>
              <a:t>경도 </a:t>
            </a:r>
            <a:r>
              <a:rPr lang="en-US" altLang="ko-KR" sz="1000" dirty="0"/>
              <a:t>" + </a:t>
            </a:r>
            <a:r>
              <a:rPr lang="en-US" altLang="ko-KR" sz="1000" dirty="0" err="1"/>
              <a:t>lon</a:t>
            </a:r>
            <a:r>
              <a:rPr lang="en-US" altLang="ko-KR" sz="1000" dirty="0"/>
              <a:t> + "°)</a:t>
            </a:r>
            <a:r>
              <a:rPr lang="ko-KR" altLang="en-US" sz="1000" dirty="0"/>
              <a:t>로 변경됨</a:t>
            </a:r>
            <a:r>
              <a:rPr lang="en-US" altLang="ko-KR" sz="1000" dirty="0"/>
              <a:t>&lt;</a:t>
            </a:r>
            <a:r>
              <a:rPr lang="en-US" altLang="ko-KR" sz="1000" dirty="0" err="1"/>
              <a:t>br</a:t>
            </a:r>
            <a:r>
              <a:rPr lang="en-US" altLang="ko-KR" sz="1000" dirty="0"/>
              <a:t>&gt;";</a:t>
            </a:r>
          </a:p>
          <a:p>
            <a:pPr defTabSz="180000"/>
            <a:r>
              <a:rPr lang="en-US" altLang="ko-KR" sz="1000" dirty="0"/>
              <a:t>	</a:t>
            </a:r>
            <a:r>
              <a:rPr lang="en-US" altLang="ko-KR" sz="1000" dirty="0" err="1"/>
              <a:t>document.getElementById</a:t>
            </a:r>
            <a:r>
              <a:rPr lang="en-US" altLang="ko-KR" sz="1000" dirty="0"/>
              <a:t>("</a:t>
            </a:r>
            <a:r>
              <a:rPr lang="en-US" altLang="ko-KR" sz="1000" dirty="0" err="1"/>
              <a:t>msg</a:t>
            </a:r>
            <a:r>
              <a:rPr lang="en-US" altLang="ko-KR" sz="1000" dirty="0"/>
              <a:t>").</a:t>
            </a:r>
            <a:r>
              <a:rPr lang="en-US" altLang="ko-KR" sz="1000" dirty="0" err="1"/>
              <a:t>innerHTML</a:t>
            </a:r>
            <a:r>
              <a:rPr lang="en-US" altLang="ko-KR" sz="1000" dirty="0"/>
              <a:t> = text; // </a:t>
            </a:r>
            <a:r>
              <a:rPr lang="ko-KR" altLang="en-US" sz="1000" dirty="0"/>
              <a:t>위치 정보 출력</a:t>
            </a:r>
          </a:p>
          <a:p>
            <a:pPr defTabSz="180000"/>
            <a:r>
              <a:rPr lang="ko-KR" altLang="en-US" sz="1000" dirty="0"/>
              <a:t>	</a:t>
            </a:r>
          </a:p>
          <a:p>
            <a:pPr defTabSz="180000"/>
            <a:r>
              <a:rPr lang="ko-KR" altLang="en-US" sz="1000" dirty="0"/>
              <a:t>	</a:t>
            </a:r>
            <a:r>
              <a:rPr lang="en-US" altLang="ko-KR" sz="1000" b="1" dirty="0"/>
              <a:t>let map = </a:t>
            </a:r>
            <a:r>
              <a:rPr lang="en-US" altLang="ko-KR" sz="1000" b="1" dirty="0" err="1"/>
              <a:t>document.getElementById</a:t>
            </a:r>
            <a:r>
              <a:rPr lang="en-US" altLang="ko-KR" sz="1000" b="1" dirty="0"/>
              <a:t>("map");</a:t>
            </a:r>
          </a:p>
          <a:p>
            <a:pPr defTabSz="180000"/>
            <a:r>
              <a:rPr lang="en-US" altLang="ko-KR" sz="1000" b="1" dirty="0"/>
              <a:t> 	</a:t>
            </a:r>
            <a:r>
              <a:rPr lang="en-US" altLang="ko-KR" sz="1000" b="1" dirty="0" err="1"/>
              <a:t>map.src</a:t>
            </a:r>
            <a:r>
              <a:rPr lang="en-US" altLang="ko-KR" sz="1000" b="1" dirty="0"/>
              <a:t> ="https://</a:t>
            </a:r>
            <a:r>
              <a:rPr lang="en-US" altLang="ko-KR" sz="1000" b="1" dirty="0" err="1"/>
              <a:t>www.openstreetmap.org</a:t>
            </a:r>
            <a:r>
              <a:rPr lang="en-US" altLang="ko-KR" sz="1000" b="1" dirty="0"/>
              <a:t>/export/</a:t>
            </a:r>
            <a:r>
              <a:rPr lang="en-US" altLang="ko-KR" sz="1000" b="1" dirty="0" err="1"/>
              <a:t>embed.html?bbox</a:t>
            </a:r>
            <a:r>
              <a:rPr lang="en-US" altLang="ko-KR" sz="1000" b="1" dirty="0"/>
              <a:t>=" + </a:t>
            </a:r>
            <a:endParaRPr lang="en-US" altLang="ko-KR" sz="1000" b="1" dirty="0" smtClean="0"/>
          </a:p>
          <a:p>
            <a:pPr defTabSz="180000"/>
            <a:r>
              <a:rPr lang="en-US" altLang="ko-KR" sz="1000" b="1" dirty="0"/>
              <a:t>	</a:t>
            </a:r>
            <a:r>
              <a:rPr lang="en-US" altLang="ko-KR" sz="1000" b="1" dirty="0" smtClean="0"/>
              <a:t>		(</a:t>
            </a:r>
            <a:r>
              <a:rPr lang="en-US" altLang="ko-KR" sz="1000" b="1" dirty="0" err="1"/>
              <a:t>parseFloat</a:t>
            </a:r>
            <a:r>
              <a:rPr lang="en-US" altLang="ko-KR" sz="1000" b="1" dirty="0"/>
              <a:t>(</a:t>
            </a:r>
            <a:r>
              <a:rPr lang="en-US" altLang="ko-KR" sz="1000" b="1" dirty="0" err="1"/>
              <a:t>lon</a:t>
            </a:r>
            <a:r>
              <a:rPr lang="en-US" altLang="ko-KR" sz="1000" b="1" dirty="0"/>
              <a:t>)-0.01) + "%</a:t>
            </a:r>
            <a:r>
              <a:rPr lang="en-US" altLang="ko-KR" sz="1000" b="1" dirty="0" err="1"/>
              <a:t>2C</a:t>
            </a:r>
            <a:r>
              <a:rPr lang="en-US" altLang="ko-KR" sz="1000" b="1" dirty="0"/>
              <a:t>" + (</a:t>
            </a:r>
            <a:r>
              <a:rPr lang="en-US" altLang="ko-KR" sz="1000" b="1" dirty="0" err="1"/>
              <a:t>parseFloat</a:t>
            </a:r>
            <a:r>
              <a:rPr lang="en-US" altLang="ko-KR" sz="1000" b="1" dirty="0"/>
              <a:t>(</a:t>
            </a:r>
            <a:r>
              <a:rPr lang="en-US" altLang="ko-KR" sz="1000" b="1" dirty="0" err="1"/>
              <a:t>lat</a:t>
            </a:r>
            <a:r>
              <a:rPr lang="en-US" altLang="ko-KR" sz="1000" b="1" dirty="0"/>
              <a:t>)-0.01) + "%</a:t>
            </a:r>
            <a:r>
              <a:rPr lang="en-US" altLang="ko-KR" sz="1000" b="1" dirty="0" err="1"/>
              <a:t>2C</a:t>
            </a:r>
            <a:r>
              <a:rPr lang="en-US" altLang="ko-KR" sz="1000" b="1" dirty="0"/>
              <a:t>" + </a:t>
            </a:r>
            <a:endParaRPr lang="en-US" altLang="ko-KR" sz="1000" b="1" dirty="0" smtClean="0"/>
          </a:p>
          <a:p>
            <a:pPr defTabSz="180000"/>
            <a:r>
              <a:rPr lang="en-US" altLang="ko-KR" sz="1000" b="1" dirty="0"/>
              <a:t>	</a:t>
            </a:r>
            <a:r>
              <a:rPr lang="en-US" altLang="ko-KR" sz="1000" b="1" dirty="0" smtClean="0"/>
              <a:t>		(</a:t>
            </a:r>
            <a:r>
              <a:rPr lang="en-US" altLang="ko-KR" sz="1000" b="1" dirty="0" err="1"/>
              <a:t>parseFloat</a:t>
            </a:r>
            <a:r>
              <a:rPr lang="en-US" altLang="ko-KR" sz="1000" b="1" dirty="0"/>
              <a:t>(</a:t>
            </a:r>
            <a:r>
              <a:rPr lang="en-US" altLang="ko-KR" sz="1000" b="1" dirty="0" err="1"/>
              <a:t>lon</a:t>
            </a:r>
            <a:r>
              <a:rPr lang="en-US" altLang="ko-KR" sz="1000" b="1" dirty="0"/>
              <a:t>)+0.01) + "%</a:t>
            </a:r>
            <a:r>
              <a:rPr lang="en-US" altLang="ko-KR" sz="1000" b="1" dirty="0" err="1"/>
              <a:t>2C</a:t>
            </a:r>
            <a:r>
              <a:rPr lang="en-US" altLang="ko-KR" sz="1000" b="1" dirty="0"/>
              <a:t>" + (</a:t>
            </a:r>
            <a:r>
              <a:rPr lang="en-US" altLang="ko-KR" sz="1000" b="1" dirty="0" err="1"/>
              <a:t>parseFloat</a:t>
            </a:r>
            <a:r>
              <a:rPr lang="en-US" altLang="ko-KR" sz="1000" b="1" dirty="0"/>
              <a:t>(</a:t>
            </a:r>
            <a:r>
              <a:rPr lang="en-US" altLang="ko-KR" sz="1000" b="1" dirty="0" err="1"/>
              <a:t>lat</a:t>
            </a:r>
            <a:r>
              <a:rPr lang="en-US" altLang="ko-KR" sz="1000" b="1" dirty="0"/>
              <a:t>) + 0.01</a:t>
            </a:r>
            <a:r>
              <a:rPr lang="en-US" altLang="ko-KR" sz="1000" b="1" dirty="0" smtClean="0"/>
              <a:t>); </a:t>
            </a:r>
            <a:r>
              <a:rPr lang="en-US" altLang="ko-KR" sz="1000" dirty="0" smtClean="0"/>
              <a:t> </a:t>
            </a:r>
            <a:r>
              <a:rPr lang="en-US" altLang="ko-KR" sz="1000" dirty="0"/>
              <a:t>		// </a:t>
            </a:r>
            <a:r>
              <a:rPr lang="en-US" altLang="ko-KR" sz="1000" dirty="0" err="1"/>
              <a:t>lat</a:t>
            </a:r>
            <a:r>
              <a:rPr lang="ko-KR" altLang="en-US" sz="1000" dirty="0"/>
              <a:t>와 </a:t>
            </a:r>
            <a:r>
              <a:rPr lang="en-US" altLang="ko-KR" sz="1000" dirty="0" err="1"/>
              <a:t>lon</a:t>
            </a:r>
            <a:r>
              <a:rPr lang="ko-KR" altLang="en-US" sz="1000" dirty="0"/>
              <a:t>은 문자열이므로 숫자로 바꾸기 위해 </a:t>
            </a:r>
            <a:r>
              <a:rPr lang="en-US" altLang="ko-KR" sz="1000" dirty="0" err="1"/>
              <a:t>parseFloat</a:t>
            </a:r>
            <a:r>
              <a:rPr lang="en-US" altLang="ko-KR" sz="1000" dirty="0"/>
              <a:t>() </a:t>
            </a:r>
            <a:r>
              <a:rPr lang="ko-KR" altLang="en-US" sz="1000" dirty="0"/>
              <a:t>사용</a:t>
            </a:r>
          </a:p>
          <a:p>
            <a:pPr defTabSz="180000"/>
            <a:r>
              <a:rPr lang="ko-KR" altLang="en-US" sz="1000" dirty="0"/>
              <a:t>	</a:t>
            </a:r>
            <a:r>
              <a:rPr lang="en-US" altLang="ko-KR" sz="1000" dirty="0"/>
              <a:t>count++; // </a:t>
            </a:r>
            <a:r>
              <a:rPr lang="ko-KR" altLang="en-US" sz="1000" dirty="0"/>
              <a:t>갱신 회수 증가</a:t>
            </a:r>
          </a:p>
          <a:p>
            <a:pPr defTabSz="180000"/>
            <a:r>
              <a:rPr lang="en-US" altLang="ko-KR" sz="1000" dirty="0" smtClean="0"/>
              <a:t>}</a:t>
            </a:r>
          </a:p>
          <a:p>
            <a:pPr defTabSz="180000"/>
            <a:r>
              <a:rPr lang="en-US" altLang="ko-KR" sz="1000" dirty="0" smtClean="0"/>
              <a:t>&lt;/</a:t>
            </a:r>
            <a:r>
              <a:rPr lang="en-US" altLang="ko-KR" sz="1000" dirty="0"/>
              <a:t>script</a:t>
            </a:r>
            <a:r>
              <a:rPr lang="en-US" altLang="ko-KR" sz="1000" dirty="0" smtClean="0"/>
              <a:t>&gt;&lt;/</a:t>
            </a:r>
            <a:r>
              <a:rPr lang="en-US" altLang="ko-KR" sz="1000" dirty="0"/>
              <a:t>body</a:t>
            </a:r>
            <a:r>
              <a:rPr lang="en-US" altLang="ko-KR" sz="1000" dirty="0" smtClean="0"/>
              <a:t>&gt;&lt;/</a:t>
            </a:r>
            <a:r>
              <a:rPr lang="en-US" altLang="ko-KR" sz="1000" dirty="0"/>
              <a:t>html&gt;</a:t>
            </a:r>
            <a:endParaRPr lang="ko-KR" altLang="en-US" sz="10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pPr/>
              <a:t>24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755576" y="1"/>
            <a:ext cx="8153400" cy="548680"/>
          </a:xfrm>
        </p:spPr>
        <p:txBody>
          <a:bodyPr>
            <a:normAutofit/>
          </a:bodyPr>
          <a:lstStyle/>
          <a:p>
            <a:r>
              <a:rPr lang="ko-KR" altLang="en-US" sz="2800" dirty="0" smtClean="0"/>
              <a:t>예제 </a:t>
            </a:r>
            <a:r>
              <a:rPr lang="en-US" altLang="ko-KR" sz="2800" dirty="0" smtClean="0"/>
              <a:t>13-7 </a:t>
            </a:r>
            <a:r>
              <a:rPr lang="ko-KR" altLang="en-US" sz="2800" dirty="0" smtClean="0"/>
              <a:t>반복 위치 서비스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8283255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13-7</a:t>
            </a:r>
            <a:r>
              <a:rPr lang="ko-KR" altLang="en-US" dirty="0" smtClean="0"/>
              <a:t> 실행 결과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25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700808"/>
            <a:ext cx="3541205" cy="3795359"/>
          </a:xfrm>
          <a:prstGeom prst="rect">
            <a:avLst/>
          </a:prstGeom>
          <a:ln w="6350">
            <a:solidFill>
              <a:srgbClr val="0171C0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16" y="1700807"/>
            <a:ext cx="3541205" cy="3795359"/>
          </a:xfrm>
          <a:prstGeom prst="rect">
            <a:avLst/>
          </a:prstGeom>
          <a:ln w="6350">
            <a:solidFill>
              <a:srgbClr val="0171C0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1619672" y="5517232"/>
            <a:ext cx="9653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mtClean="0"/>
              <a:t>처음 위치</a:t>
            </a:r>
            <a:endParaRPr lang="ko-KR" altLang="en-US" sz="1400"/>
          </a:p>
        </p:txBody>
      </p:sp>
      <p:sp>
        <p:nvSpPr>
          <p:cNvPr id="11" name="TextBox 10"/>
          <p:cNvSpPr txBox="1"/>
          <p:nvPr/>
        </p:nvSpPr>
        <p:spPr>
          <a:xfrm>
            <a:off x="5492595" y="5517231"/>
            <a:ext cx="19880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이동 </a:t>
            </a:r>
            <a:r>
              <a:rPr lang="ko-KR" altLang="en-US" sz="1400" smtClean="0"/>
              <a:t>중에 변경된 위치</a:t>
            </a:r>
            <a:endParaRPr lang="ko-KR" altLang="en-US" sz="1400" dirty="0"/>
          </a:p>
        </p:txBody>
      </p:sp>
      <p:sp>
        <p:nvSpPr>
          <p:cNvPr id="7" name="직사각형 6"/>
          <p:cNvSpPr/>
          <p:nvPr/>
        </p:nvSpPr>
        <p:spPr>
          <a:xfrm>
            <a:off x="2125729" y="6021288"/>
            <a:ext cx="51825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 smtClean="0">
                <a:solidFill>
                  <a:srgbClr val="0070C0"/>
                </a:solidFill>
                <a:latin typeface="YoonV YoonGothic100Std_OTF"/>
              </a:rPr>
              <a:t>* </a:t>
            </a:r>
            <a:r>
              <a:rPr lang="ko-KR" altLang="en-US" sz="1400" dirty="0" smtClean="0">
                <a:solidFill>
                  <a:srgbClr val="0070C0"/>
                </a:solidFill>
                <a:latin typeface="YoonV YoonGothic100Std_OTF"/>
              </a:rPr>
              <a:t>노트북을 </a:t>
            </a:r>
            <a:r>
              <a:rPr lang="ko-KR" altLang="en-US" sz="1400" dirty="0">
                <a:solidFill>
                  <a:srgbClr val="0070C0"/>
                </a:solidFill>
                <a:latin typeface="YoonV YoonGothic100Std_OTF"/>
              </a:rPr>
              <a:t>들고 이동하면 위치가 변경되는 것을 볼 수 </a:t>
            </a:r>
            <a:r>
              <a:rPr lang="ko-KR" altLang="en-US" sz="1400" dirty="0" smtClean="0">
                <a:solidFill>
                  <a:srgbClr val="0070C0"/>
                </a:solidFill>
                <a:latin typeface="YoonV YoonGothic100Std_OTF"/>
              </a:rPr>
              <a:t>있다</a:t>
            </a:r>
            <a:r>
              <a:rPr lang="en-US" altLang="ko-KR" sz="1400" dirty="0" smtClean="0">
                <a:solidFill>
                  <a:srgbClr val="0070C0"/>
                </a:solidFill>
                <a:latin typeface="YoonV YoonGothic100Std_OTF"/>
              </a:rPr>
              <a:t>.</a:t>
            </a:r>
            <a:endParaRPr lang="ko-KR" altLang="en-US" sz="14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92387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웹 </a:t>
            </a:r>
            <a:r>
              <a:rPr lang="ko-KR" altLang="en-US" dirty="0" err="1"/>
              <a:t>워커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/>
              <a:t>웹 </a:t>
            </a:r>
            <a:r>
              <a:rPr lang="ko-KR" altLang="en-US" dirty="0" err="1"/>
              <a:t>워커</a:t>
            </a:r>
            <a:r>
              <a:rPr lang="en-US" altLang="ko-KR" dirty="0"/>
              <a:t>(Web Workers)</a:t>
            </a:r>
            <a:r>
              <a:rPr lang="ko-KR" altLang="en-US" dirty="0"/>
              <a:t>란</a:t>
            </a:r>
            <a:r>
              <a:rPr lang="en-US" altLang="ko-KR" dirty="0"/>
              <a:t>?</a:t>
            </a:r>
          </a:p>
          <a:p>
            <a:pPr lvl="1"/>
            <a:r>
              <a:rPr lang="ko-KR" altLang="en-US" dirty="0"/>
              <a:t>백그라운드 태스크를 만드는 기능</a:t>
            </a:r>
            <a:endParaRPr lang="en-US" altLang="ko-KR" dirty="0"/>
          </a:p>
          <a:p>
            <a:pPr lvl="2"/>
            <a:r>
              <a:rPr lang="ko-KR" altLang="en-US" dirty="0"/>
              <a:t>자바스크립트 코드를 백그라운드에서 별도로 실행시킬 수 있는 </a:t>
            </a:r>
            <a:r>
              <a:rPr lang="en-US" altLang="ko-KR" dirty="0"/>
              <a:t>HTML5 </a:t>
            </a:r>
            <a:r>
              <a:rPr lang="ko-KR" altLang="en-US" dirty="0"/>
              <a:t>표준 기능</a:t>
            </a:r>
            <a:endParaRPr lang="en-US" altLang="ko-KR" dirty="0"/>
          </a:p>
          <a:p>
            <a:pPr lvl="2"/>
            <a:r>
              <a:rPr lang="ko-KR" altLang="en-US" dirty="0"/>
              <a:t>백그라운드 태스크를 </a:t>
            </a:r>
            <a:r>
              <a:rPr lang="ko-KR" altLang="en-US" dirty="0" err="1"/>
              <a:t>워커</a:t>
            </a:r>
            <a:r>
              <a:rPr lang="ko-KR" altLang="en-US" dirty="0"/>
              <a:t> 태스크라고 부름</a:t>
            </a:r>
            <a:endParaRPr lang="en-US" altLang="ko-KR" dirty="0"/>
          </a:p>
          <a:p>
            <a:pPr lvl="1"/>
            <a:r>
              <a:rPr lang="ko-KR" altLang="en-US" dirty="0"/>
              <a:t>실행 시간이 긴 계산 작업에 적합</a:t>
            </a:r>
            <a:endParaRPr lang="en-US" altLang="ko-KR" dirty="0"/>
          </a:p>
          <a:p>
            <a:pPr lvl="2"/>
            <a:r>
              <a:rPr lang="ko-KR" altLang="en-US" dirty="0" err="1"/>
              <a:t>워커</a:t>
            </a:r>
            <a:r>
              <a:rPr lang="ko-KR" altLang="en-US" dirty="0"/>
              <a:t> 태스크는 윈도우와 사용자 인터페이스 사용 불가능</a:t>
            </a:r>
            <a:endParaRPr lang="en-US" altLang="ko-KR" dirty="0"/>
          </a:p>
          <a:p>
            <a:r>
              <a:rPr lang="ko-KR" altLang="en-US" dirty="0"/>
              <a:t>웹 </a:t>
            </a:r>
            <a:r>
              <a:rPr lang="ko-KR" altLang="en-US" dirty="0" err="1"/>
              <a:t>워커의</a:t>
            </a:r>
            <a:r>
              <a:rPr lang="ko-KR" altLang="en-US" dirty="0"/>
              <a:t> 특징</a:t>
            </a:r>
            <a:endParaRPr lang="en-US" altLang="ko-KR" dirty="0"/>
          </a:p>
          <a:p>
            <a:pPr lvl="1"/>
            <a:r>
              <a:rPr lang="ko-KR" altLang="en-US" dirty="0"/>
              <a:t>백그라운드 태스크로 실행할 자바스크립트 코드는 파일 형태로 저장</a:t>
            </a:r>
            <a:endParaRPr lang="en-US" altLang="ko-KR" dirty="0"/>
          </a:p>
          <a:p>
            <a:pPr lvl="1"/>
            <a:r>
              <a:rPr lang="ko-KR" altLang="en-US" dirty="0"/>
              <a:t>동일 도메인</a:t>
            </a:r>
            <a:r>
              <a:rPr lang="en-US" altLang="ko-KR" dirty="0"/>
              <a:t>(same origin) </a:t>
            </a:r>
            <a:r>
              <a:rPr lang="ko-KR" altLang="en-US" dirty="0"/>
              <a:t>원칙 준수</a:t>
            </a:r>
          </a:p>
          <a:p>
            <a:pPr lvl="2"/>
            <a:r>
              <a:rPr lang="ko-KR" altLang="en-US" dirty="0"/>
              <a:t>자바스크립트 파일은 웹 페이지와 동일한 웹 사이트에 저장</a:t>
            </a:r>
            <a:endParaRPr lang="en-US" altLang="ko-KR" dirty="0"/>
          </a:p>
          <a:p>
            <a:pPr lvl="1"/>
            <a:r>
              <a:rPr lang="ko-KR" altLang="en-US" dirty="0"/>
              <a:t>로컬 컴퓨터의 웹 페이지에서는 작동하지 않음</a:t>
            </a:r>
            <a:endParaRPr lang="en-US" altLang="ko-KR" dirty="0"/>
          </a:p>
          <a:p>
            <a:pPr lvl="2"/>
            <a:r>
              <a:rPr lang="ko-KR" altLang="en-US" dirty="0"/>
              <a:t>웹 서버 설치 및 작동 필요</a:t>
            </a:r>
            <a:r>
              <a:rPr lang="en-US" altLang="ko-KR" dirty="0"/>
              <a:t>(</a:t>
            </a:r>
            <a:r>
              <a:rPr lang="ko-KR" altLang="en-US" dirty="0"/>
              <a:t>부록 참고</a:t>
            </a:r>
            <a:r>
              <a:rPr lang="en-US" altLang="ko-KR" dirty="0"/>
              <a:t>)</a:t>
            </a:r>
            <a:endParaRPr lang="ko-KR" altLang="en-US" dirty="0"/>
          </a:p>
          <a:p>
            <a:pPr lvl="1"/>
            <a:endParaRPr lang="ko-KR" altLang="en-US" dirty="0"/>
          </a:p>
          <a:p>
            <a:pPr lvl="1"/>
            <a:endParaRPr lang="ko-KR" altLang="en-US" dirty="0"/>
          </a:p>
          <a:p>
            <a:pPr lvl="1"/>
            <a:endParaRPr lang="ko-KR" altLang="en-US" dirty="0"/>
          </a:p>
          <a:p>
            <a:pPr lvl="1"/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60707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워커 객체와 워커 태스크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err="1"/>
              <a:t>워커</a:t>
            </a:r>
            <a:r>
              <a:rPr lang="ko-KR" altLang="en-US" dirty="0"/>
              <a:t> 태스크</a:t>
            </a:r>
            <a:r>
              <a:rPr lang="en-US" altLang="ko-KR" dirty="0"/>
              <a:t>(Worker Task)</a:t>
            </a:r>
          </a:p>
          <a:p>
            <a:pPr lvl="1"/>
            <a:r>
              <a:rPr lang="ko-KR" altLang="en-US" dirty="0"/>
              <a:t>웹 </a:t>
            </a:r>
            <a:r>
              <a:rPr lang="ko-KR" altLang="en-US" dirty="0" err="1"/>
              <a:t>워커</a:t>
            </a:r>
            <a:r>
              <a:rPr lang="ko-KR" altLang="en-US" dirty="0"/>
              <a:t> 기능을 이용하여 만든 백그라운드 태스크</a:t>
            </a:r>
            <a:endParaRPr lang="en-US" altLang="ko-KR" dirty="0"/>
          </a:p>
          <a:p>
            <a:r>
              <a:rPr lang="ko-KR" altLang="en-US" dirty="0" err="1"/>
              <a:t>워커</a:t>
            </a:r>
            <a:r>
              <a:rPr lang="ko-KR" altLang="en-US" dirty="0"/>
              <a:t> 태스크 만들기</a:t>
            </a:r>
            <a:endParaRPr lang="en-US" altLang="ko-KR" dirty="0"/>
          </a:p>
          <a:p>
            <a:pPr marL="365760" lvl="1" indent="0">
              <a:buNone/>
            </a:pPr>
            <a:r>
              <a:rPr lang="en-US" altLang="ko-KR" dirty="0"/>
              <a:t>1. </a:t>
            </a:r>
            <a:r>
              <a:rPr lang="ko-KR" altLang="en-US" dirty="0" err="1"/>
              <a:t>워커</a:t>
            </a:r>
            <a:r>
              <a:rPr lang="ko-KR" altLang="en-US" dirty="0"/>
              <a:t> 태스크를 만들 자바스크립트 코드</a:t>
            </a:r>
            <a:r>
              <a:rPr lang="en-US" altLang="ko-KR" dirty="0"/>
              <a:t>(add1to10.js) </a:t>
            </a:r>
            <a:r>
              <a:rPr lang="ko-KR" altLang="en-US" dirty="0"/>
              <a:t>준비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365760" lvl="1" indent="0">
              <a:buNone/>
            </a:pPr>
            <a:r>
              <a:rPr lang="en-US" altLang="ko-KR" dirty="0"/>
              <a:t>2. </a:t>
            </a:r>
            <a:r>
              <a:rPr lang="ko-KR" altLang="en-US" dirty="0" err="1"/>
              <a:t>워커</a:t>
            </a:r>
            <a:r>
              <a:rPr lang="ko-KR" altLang="en-US" dirty="0"/>
              <a:t> 태스크와 </a:t>
            </a:r>
            <a:r>
              <a:rPr lang="ko-KR" altLang="en-US" dirty="0" err="1"/>
              <a:t>워커</a:t>
            </a:r>
            <a:r>
              <a:rPr lang="ko-KR" altLang="en-US" dirty="0"/>
              <a:t> 객체 생성</a:t>
            </a:r>
            <a:endParaRPr lang="en-US" altLang="ko-KR" dirty="0"/>
          </a:p>
          <a:p>
            <a:pPr lvl="1"/>
            <a:endParaRPr lang="en-US" altLang="ko-KR" dirty="0"/>
          </a:p>
          <a:p>
            <a:pPr lvl="2"/>
            <a:r>
              <a:rPr lang="en-US" altLang="ko-KR" dirty="0" err="1"/>
              <a:t>addWorker</a:t>
            </a:r>
            <a:r>
              <a:rPr lang="en-US" altLang="ko-KR" dirty="0"/>
              <a:t> -</a:t>
            </a:r>
            <a:r>
              <a:rPr lang="ko-KR" altLang="en-US" dirty="0" err="1"/>
              <a:t>워커</a:t>
            </a:r>
            <a:r>
              <a:rPr lang="en-US" altLang="ko-KR" dirty="0"/>
              <a:t> </a:t>
            </a:r>
            <a:r>
              <a:rPr lang="ko-KR" altLang="en-US" dirty="0"/>
              <a:t>객체</a:t>
            </a:r>
            <a:endParaRPr lang="en-US" altLang="ko-KR" dirty="0"/>
          </a:p>
          <a:p>
            <a:pPr lvl="2"/>
            <a:r>
              <a:rPr lang="en-US" altLang="ko-KR" dirty="0"/>
              <a:t>new Worker("add1to10.js") - </a:t>
            </a:r>
            <a:r>
              <a:rPr lang="ko-KR" altLang="en-US" dirty="0" err="1"/>
              <a:t>워커</a:t>
            </a:r>
            <a:r>
              <a:rPr lang="ko-KR" altLang="en-US" dirty="0"/>
              <a:t> 태스크 생성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27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691680" y="3068960"/>
            <a:ext cx="4572000" cy="138499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// 1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에서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10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까지 더하고 결과 전송</a:t>
            </a:r>
            <a:endParaRPr lang="en-US" altLang="ko-KR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let sum = 0;</a:t>
            </a:r>
          </a:p>
          <a:p>
            <a:pPr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for(let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i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=1;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i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&lt;=10;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i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++) {</a:t>
            </a:r>
          </a:p>
          <a:p>
            <a:pPr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	sum +=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i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;</a:t>
            </a:r>
          </a:p>
          <a:p>
            <a:pPr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}</a:t>
            </a:r>
          </a:p>
          <a:p>
            <a:pPr defTabSz="1800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postMessage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(sum); // sum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을 메인 태스크에 전송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1691680" y="4941168"/>
            <a:ext cx="4572000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let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addWorker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= new Worker("add1to10.js");</a:t>
            </a:r>
          </a:p>
        </p:txBody>
      </p:sp>
    </p:spTree>
    <p:extLst>
      <p:ext uri="{BB962C8B-B14F-4D97-AF65-F5344CB8AC3E}">
        <p14:creationId xmlns:p14="http://schemas.microsoft.com/office/powerpoint/2010/main" val="27993116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kern="0" dirty="0">
                <a:solidFill>
                  <a:srgbClr val="000000"/>
                </a:solidFill>
                <a:latin typeface="+mj-ea"/>
              </a:rPr>
              <a:t>let </a:t>
            </a:r>
            <a:r>
              <a:rPr lang="en-US" altLang="ko-KR" kern="0" dirty="0" err="1">
                <a:solidFill>
                  <a:srgbClr val="000000"/>
                </a:solidFill>
                <a:latin typeface="+mj-ea"/>
              </a:rPr>
              <a:t>addWorker</a:t>
            </a:r>
            <a:r>
              <a:rPr lang="en-US" altLang="ko-KR" kern="0" dirty="0">
                <a:solidFill>
                  <a:srgbClr val="000000"/>
                </a:solidFill>
                <a:latin typeface="+mj-ea"/>
              </a:rPr>
              <a:t> = new Worker("add1to10.js");</a:t>
            </a:r>
            <a:endParaRPr lang="ko-KR" altLang="en-US" dirty="0"/>
          </a:p>
        </p:txBody>
      </p:sp>
      <p:sp>
        <p:nvSpPr>
          <p:cNvPr id="21" name="내용 개체 틀 20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sz="2000" dirty="0" err="1"/>
              <a:t>워커</a:t>
            </a:r>
            <a:r>
              <a:rPr lang="ko-KR" altLang="en-US" sz="2000" dirty="0"/>
              <a:t> 태스크</a:t>
            </a:r>
            <a:endParaRPr lang="en-US" altLang="ko-KR" sz="2000" dirty="0"/>
          </a:p>
          <a:p>
            <a:pPr lvl="1"/>
            <a:r>
              <a:rPr lang="ko-KR" altLang="en-US" sz="1800" dirty="0"/>
              <a:t>독립적으로 실행되는 작업 단위</a:t>
            </a:r>
            <a:endParaRPr lang="en-US" altLang="ko-KR" sz="1800" dirty="0"/>
          </a:p>
          <a:p>
            <a:r>
              <a:rPr lang="ko-KR" altLang="en-US" sz="2000" dirty="0" err="1"/>
              <a:t>워커</a:t>
            </a:r>
            <a:r>
              <a:rPr lang="ko-KR" altLang="en-US" sz="2000" dirty="0"/>
              <a:t> 객체</a:t>
            </a:r>
            <a:endParaRPr lang="en-US" altLang="ko-KR" sz="2000" dirty="0"/>
          </a:p>
          <a:p>
            <a:pPr lvl="1"/>
            <a:r>
              <a:rPr lang="ko-KR" altLang="en-US" sz="1800" dirty="0" err="1"/>
              <a:t>워커</a:t>
            </a:r>
            <a:r>
              <a:rPr lang="ko-KR" altLang="en-US" sz="1800" dirty="0"/>
              <a:t> 태스크로부터 이벤트와 데이터 주고 받기</a:t>
            </a:r>
            <a:endParaRPr lang="en-US" altLang="ko-KR" sz="1800" dirty="0"/>
          </a:p>
          <a:p>
            <a:pPr lvl="1"/>
            <a:r>
              <a:rPr lang="ko-KR" altLang="en-US" sz="1800" dirty="0"/>
              <a:t>워크 태스크 중단 등</a:t>
            </a:r>
            <a:r>
              <a:rPr lang="en-US" altLang="ko-KR" sz="1800" dirty="0"/>
              <a:t>, </a:t>
            </a:r>
            <a:r>
              <a:rPr lang="ko-KR" altLang="en-US" sz="1800" dirty="0" err="1"/>
              <a:t>워커</a:t>
            </a:r>
            <a:r>
              <a:rPr lang="ko-KR" altLang="en-US" sz="1800" dirty="0"/>
              <a:t> 태스크를 제어하는 객체</a:t>
            </a:r>
          </a:p>
          <a:p>
            <a:pPr lvl="1"/>
            <a:endParaRPr lang="en-US" altLang="ko-KR" dirty="0"/>
          </a:p>
          <a:p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28</a:t>
            </a:fld>
            <a:endParaRPr lang="ko-KR" altLang="en-US"/>
          </a:p>
        </p:txBody>
      </p:sp>
      <p:grpSp>
        <p:nvGrpSpPr>
          <p:cNvPr id="20" name="그룹 19"/>
          <p:cNvGrpSpPr/>
          <p:nvPr/>
        </p:nvGrpSpPr>
        <p:grpSpPr>
          <a:xfrm>
            <a:off x="827584" y="3376087"/>
            <a:ext cx="5904656" cy="3437289"/>
            <a:chOff x="1187624" y="2348880"/>
            <a:chExt cx="5904656" cy="3437289"/>
          </a:xfrm>
        </p:grpSpPr>
        <p:sp>
          <p:nvSpPr>
            <p:cNvPr id="4" name="직사각형 3"/>
            <p:cNvSpPr/>
            <p:nvPr/>
          </p:nvSpPr>
          <p:spPr>
            <a:xfrm>
              <a:off x="1187624" y="2348880"/>
              <a:ext cx="5904656" cy="2808312"/>
            </a:xfrm>
            <a:prstGeom prst="rect">
              <a:avLst/>
            </a:prstGeom>
            <a:solidFill>
              <a:schemeClr val="bg1"/>
            </a:solidFill>
            <a:ln w="12700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80000"/>
              <a:endParaRPr lang="ko-KR" altLang="en-US" dirty="0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5240072" y="3447002"/>
              <a:ext cx="1241854" cy="984962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38100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80000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1763687" y="2927511"/>
              <a:ext cx="2808313" cy="150445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8100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80000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365562" y="4494583"/>
              <a:ext cx="1006638" cy="2764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/>
                <a:t>워커</a:t>
              </a:r>
              <a:r>
                <a:rPr lang="ko-KR" altLang="en-US" sz="1200" dirty="0"/>
                <a:t> 태스크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629351" y="4494003"/>
              <a:ext cx="10126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메인 태스크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680735" y="5178315"/>
              <a:ext cx="89126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브라우저</a:t>
              </a:r>
            </a:p>
          </p:txBody>
        </p:sp>
        <p:sp>
          <p:nvSpPr>
            <p:cNvPr id="10" name="순서도: 문서 9"/>
            <p:cNvSpPr/>
            <p:nvPr/>
          </p:nvSpPr>
          <p:spPr>
            <a:xfrm>
              <a:off x="1911524" y="2686953"/>
              <a:ext cx="2448272" cy="1516144"/>
            </a:xfrm>
            <a:prstGeom prst="flowChartDocumen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altLang="ko-KR" sz="1200" dirty="0">
                  <a:solidFill>
                    <a:schemeClr val="tx1"/>
                  </a:solidFill>
                </a:rPr>
                <a:t>&lt;html&gt;</a:t>
              </a:r>
            </a:p>
            <a:p>
              <a:r>
                <a:rPr lang="en-US" altLang="ko-KR" sz="1200" dirty="0">
                  <a:solidFill>
                    <a:schemeClr val="tx1"/>
                  </a:solidFill>
                </a:rPr>
                <a:t>  ...</a:t>
              </a:r>
            </a:p>
            <a:p>
              <a:endParaRPr lang="en-US" altLang="ko-KR" sz="1200" dirty="0">
                <a:solidFill>
                  <a:schemeClr val="tx1"/>
                </a:solidFill>
              </a:endParaRPr>
            </a:p>
            <a:p>
              <a:endParaRPr lang="en-US" altLang="ko-KR" sz="1200" dirty="0">
                <a:solidFill>
                  <a:schemeClr val="tx1"/>
                </a:solidFill>
              </a:endParaRPr>
            </a:p>
            <a:p>
              <a:endParaRPr lang="en-US" altLang="ko-KR" sz="1200" dirty="0">
                <a:solidFill>
                  <a:schemeClr val="tx1"/>
                </a:solidFill>
              </a:endParaRPr>
            </a:p>
            <a:p>
              <a:endParaRPr lang="en-US" altLang="ko-KR" sz="1200" dirty="0">
                <a:solidFill>
                  <a:schemeClr val="tx1"/>
                </a:solidFill>
              </a:endParaRPr>
            </a:p>
            <a:p>
              <a:r>
                <a:rPr lang="en-US" altLang="ko-KR" sz="1200" dirty="0">
                  <a:solidFill>
                    <a:schemeClr val="tx1"/>
                  </a:solidFill>
                </a:rPr>
                <a:t>  ...</a:t>
              </a:r>
            </a:p>
            <a:p>
              <a:r>
                <a:rPr lang="en-US" altLang="ko-KR" sz="1200" dirty="0">
                  <a:solidFill>
                    <a:schemeClr val="tx1"/>
                  </a:solidFill>
                </a:rPr>
                <a:t>&lt;/html&gt;</a:t>
              </a:r>
              <a:endParaRPr lang="ko-KR" altLang="en-US" sz="1200" dirty="0">
                <a:solidFill>
                  <a:schemeClr val="tx1"/>
                </a:solidFill>
              </a:endParaRPr>
            </a:p>
            <a:p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2361144" y="2409954"/>
              <a:ext cx="1312793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200" dirty="0"/>
                <a:t>HTML </a:t>
              </a:r>
              <a:r>
                <a:rPr lang="ko-KR" altLang="en-US" sz="1200" dirty="0"/>
                <a:t>파일</a:t>
              </a:r>
            </a:p>
          </p:txBody>
        </p:sp>
        <p:sp>
          <p:nvSpPr>
            <p:cNvPr id="13" name="세로로 말린 두루마리 모양 12"/>
            <p:cNvSpPr/>
            <p:nvPr/>
          </p:nvSpPr>
          <p:spPr>
            <a:xfrm>
              <a:off x="2051720" y="3140968"/>
              <a:ext cx="2160239" cy="612068"/>
            </a:xfrm>
            <a:prstGeom prst="verticalScroll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1100" dirty="0">
                <a:solidFill>
                  <a:schemeClr val="tx1"/>
                </a:solidFill>
              </a:endParaRPr>
            </a:p>
            <a:p>
              <a:r>
                <a:rPr lang="en-US" altLang="ko-KR" sz="1100" dirty="0">
                  <a:solidFill>
                    <a:schemeClr val="tx1"/>
                  </a:solidFill>
                </a:rPr>
                <a:t>  let </a:t>
              </a:r>
              <a:r>
                <a:rPr lang="en-US" altLang="ko-KR" sz="1100" dirty="0" err="1">
                  <a:solidFill>
                    <a:schemeClr val="tx1"/>
                  </a:solidFill>
                </a:rPr>
                <a:t>addWorker</a:t>
              </a:r>
              <a:r>
                <a:rPr lang="en-US" altLang="ko-KR" sz="1100" dirty="0">
                  <a:solidFill>
                    <a:schemeClr val="tx1"/>
                  </a:solidFill>
                </a:rPr>
                <a:t> = new   </a:t>
              </a:r>
            </a:p>
            <a:p>
              <a:pPr algn="ctr"/>
              <a:r>
                <a:rPr lang="en-US" altLang="ko-KR" sz="1100" dirty="0">
                  <a:solidFill>
                    <a:schemeClr val="tx1"/>
                  </a:solidFill>
                </a:rPr>
                <a:t>     Worker("add1to10.js");</a:t>
              </a:r>
            </a:p>
            <a:p>
              <a:pPr algn="ctr"/>
              <a:endParaRPr lang="ko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14" name="세로로 말린 두루마리 모양 13"/>
            <p:cNvSpPr/>
            <p:nvPr/>
          </p:nvSpPr>
          <p:spPr>
            <a:xfrm>
              <a:off x="5293755" y="3327415"/>
              <a:ext cx="1188171" cy="612068"/>
            </a:xfrm>
            <a:prstGeom prst="verticalScroll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5228901" y="3494949"/>
              <a:ext cx="1312793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base" latinLnBrk="0"/>
              <a:r>
                <a:rPr lang="en-US" altLang="ko-KR" sz="1200" dirty="0"/>
                <a:t>add1to10.js</a:t>
              </a: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2454222" y="2890155"/>
              <a:ext cx="1362873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100" dirty="0"/>
                <a:t>자바스크립트 코드</a:t>
              </a:r>
              <a:endParaRPr lang="en-US" altLang="ko-KR" sz="1100" dirty="0"/>
            </a:p>
          </p:txBody>
        </p:sp>
        <p:sp>
          <p:nvSpPr>
            <p:cNvPr id="17" name="자유형 16"/>
            <p:cNvSpPr/>
            <p:nvPr/>
          </p:nvSpPr>
          <p:spPr>
            <a:xfrm>
              <a:off x="4000500" y="3520989"/>
              <a:ext cx="1239572" cy="192407"/>
            </a:xfrm>
            <a:custGeom>
              <a:avLst/>
              <a:gdLst>
                <a:gd name="connsiteX0" fmla="*/ 0 w 1244600"/>
                <a:gd name="connsiteY0" fmla="*/ 22311 h 406292"/>
                <a:gd name="connsiteX1" fmla="*/ 673100 w 1244600"/>
                <a:gd name="connsiteY1" fmla="*/ 35011 h 406292"/>
                <a:gd name="connsiteX2" fmla="*/ 927100 w 1244600"/>
                <a:gd name="connsiteY2" fmla="*/ 352511 h 406292"/>
                <a:gd name="connsiteX3" fmla="*/ 1244600 w 1244600"/>
                <a:gd name="connsiteY3" fmla="*/ 403311 h 406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4600" h="406292">
                  <a:moveTo>
                    <a:pt x="0" y="22311"/>
                  </a:moveTo>
                  <a:cubicBezTo>
                    <a:pt x="259291" y="1144"/>
                    <a:pt x="518583" y="-20022"/>
                    <a:pt x="673100" y="35011"/>
                  </a:cubicBezTo>
                  <a:cubicBezTo>
                    <a:pt x="827617" y="90044"/>
                    <a:pt x="831850" y="291128"/>
                    <a:pt x="927100" y="352511"/>
                  </a:cubicBezTo>
                  <a:cubicBezTo>
                    <a:pt x="1022350" y="413894"/>
                    <a:pt x="1133475" y="408602"/>
                    <a:pt x="1244600" y="403311"/>
                  </a:cubicBezTo>
                </a:path>
              </a:pathLst>
            </a:custGeom>
            <a:noFill/>
            <a:ln w="12700">
              <a:solidFill>
                <a:srgbClr val="FF0000"/>
              </a:solidFill>
              <a:prstDash val="sysDash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4671453" y="3375408"/>
              <a:ext cx="4924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/>
                <a:t>생성</a:t>
              </a:r>
            </a:p>
          </p:txBody>
        </p:sp>
        <p:cxnSp>
          <p:nvCxnSpPr>
            <p:cNvPr id="19" name="직선 화살표 연결선 18"/>
            <p:cNvCxnSpPr/>
            <p:nvPr/>
          </p:nvCxnSpPr>
          <p:spPr>
            <a:xfrm flipV="1">
              <a:off x="2454222" y="4431964"/>
              <a:ext cx="0" cy="94125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화살표 연결선 21"/>
            <p:cNvCxnSpPr/>
            <p:nvPr/>
          </p:nvCxnSpPr>
          <p:spPr>
            <a:xfrm>
              <a:off x="2123728" y="4431964"/>
              <a:ext cx="0" cy="94125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2227170" y="5386059"/>
              <a:ext cx="87075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/>
                <a:t>마우스</a:t>
              </a:r>
              <a:r>
                <a:rPr lang="en-US" altLang="ko-KR" sz="1000" dirty="0"/>
                <a:t>, </a:t>
              </a:r>
            </a:p>
            <a:p>
              <a:r>
                <a:rPr lang="ko-KR" altLang="en-US" sz="1000" dirty="0"/>
                <a:t>키보드 입력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871408" y="5370649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/>
                <a:t>화면</a:t>
              </a:r>
              <a:endParaRPr lang="en-US" altLang="ko-KR" sz="1000" dirty="0"/>
            </a:p>
            <a:p>
              <a:r>
                <a:rPr lang="ko-KR" altLang="en-US" sz="1000" dirty="0"/>
                <a:t>출력</a:t>
              </a:r>
            </a:p>
          </p:txBody>
        </p:sp>
      </p:grpSp>
      <p:sp>
        <p:nvSpPr>
          <p:cNvPr id="11" name="직사각형 10"/>
          <p:cNvSpPr/>
          <p:nvPr/>
        </p:nvSpPr>
        <p:spPr>
          <a:xfrm>
            <a:off x="6865306" y="4243028"/>
            <a:ext cx="200476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/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브라우저의 </a:t>
            </a:r>
            <a:endParaRPr lang="en-US" altLang="ko-KR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algn="just" fontAlgn="base"/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메인 태스크와 </a:t>
            </a:r>
            <a:endParaRPr lang="en-US" altLang="ko-KR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algn="just" fontAlgn="base"/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워크 태스크로 구성된</a:t>
            </a:r>
            <a:endParaRPr lang="en-US" altLang="ko-KR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algn="just" fontAlgn="base"/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멀티 </a:t>
            </a:r>
            <a:r>
              <a:rPr lang="ko-KR" altLang="en-US" sz="1400" kern="0" dirty="0" err="1">
                <a:solidFill>
                  <a:srgbClr val="000000"/>
                </a:solidFill>
                <a:latin typeface="+mj-ea"/>
                <a:ea typeface="+mj-ea"/>
              </a:rPr>
              <a:t>태스킹</a:t>
            </a:r>
            <a:endParaRPr lang="ko-KR" altLang="en-US" sz="14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2966621" y="4841796"/>
            <a:ext cx="980867" cy="306467"/>
          </a:xfrm>
          <a:prstGeom prst="roundRect">
            <a:avLst/>
          </a:prstGeom>
          <a:solidFill>
            <a:schemeClr val="bg1"/>
          </a:solidFill>
          <a:ln>
            <a:solidFill>
              <a:schemeClr val="accent4"/>
            </a:solidFill>
          </a:ln>
        </p:spPr>
        <p:txBody>
          <a:bodyPr wrap="none">
            <a:spAutoFit/>
          </a:bodyPr>
          <a:lstStyle/>
          <a:p>
            <a:pPr algn="ctr"/>
            <a:r>
              <a:rPr lang="en-US" altLang="ko-KR" sz="1200" dirty="0" err="1">
                <a:solidFill>
                  <a:srgbClr val="0070C0"/>
                </a:solidFill>
              </a:rPr>
              <a:t>addWorker</a:t>
            </a:r>
            <a:endParaRPr lang="ko-KR" altLang="en-US" sz="1200" dirty="0">
              <a:solidFill>
                <a:srgbClr val="0070C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160503" y="5100069"/>
            <a:ext cx="8912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/>
              <a:t>워커</a:t>
            </a:r>
            <a:r>
              <a:rPr lang="ko-KR" altLang="en-US" sz="1200" dirty="0"/>
              <a:t> 객체</a:t>
            </a:r>
          </a:p>
        </p:txBody>
      </p:sp>
      <p:cxnSp>
        <p:nvCxnSpPr>
          <p:cNvPr id="28" name="직선 화살표 연결선 27"/>
          <p:cNvCxnSpPr>
            <a:stCxn id="25" idx="3"/>
            <a:endCxn id="5" idx="1"/>
          </p:cNvCxnSpPr>
          <p:nvPr/>
        </p:nvCxnSpPr>
        <p:spPr>
          <a:xfrm flipV="1">
            <a:off x="3947488" y="4966690"/>
            <a:ext cx="932544" cy="28340"/>
          </a:xfrm>
          <a:prstGeom prst="straightConnector1">
            <a:avLst/>
          </a:prstGeom>
          <a:ln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00661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err="1"/>
              <a:t>워커</a:t>
            </a:r>
            <a:r>
              <a:rPr lang="en-US" altLang="ko-KR" dirty="0"/>
              <a:t>(Worker) </a:t>
            </a:r>
            <a:r>
              <a:rPr lang="ko-KR" altLang="en-US" dirty="0"/>
              <a:t>객체의</a:t>
            </a:r>
            <a:r>
              <a:rPr lang="en-US" altLang="ko-KR" dirty="0"/>
              <a:t> </a:t>
            </a:r>
            <a:r>
              <a:rPr lang="ko-KR" altLang="en-US" dirty="0" err="1"/>
              <a:t>메소드와</a:t>
            </a:r>
            <a:r>
              <a:rPr lang="ko-KR" altLang="en-US" dirty="0"/>
              <a:t> 이벤트 </a:t>
            </a:r>
            <a:r>
              <a:rPr lang="ko-KR" altLang="en-US" dirty="0" err="1"/>
              <a:t>리스너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29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311" y="1916832"/>
            <a:ext cx="7826693" cy="139731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311" y="3645024"/>
            <a:ext cx="7838123" cy="1065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8394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오디오</a:t>
            </a:r>
            <a:r>
              <a:rPr lang="en-US" altLang="ko-KR" dirty="0"/>
              <a:t>/</a:t>
            </a:r>
            <a:r>
              <a:rPr lang="ko-KR" altLang="en-US" dirty="0"/>
              <a:t>비디오 제어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1"/>
          </p:nvPr>
        </p:nvSpPr>
        <p:spPr>
          <a:xfrm>
            <a:off x="612648" y="1310126"/>
            <a:ext cx="8153400" cy="5040560"/>
          </a:xfrm>
        </p:spPr>
        <p:txBody>
          <a:bodyPr/>
          <a:lstStyle/>
          <a:p>
            <a:r>
              <a:rPr lang="en-US" altLang="ko-KR" dirty="0"/>
              <a:t>HTML5</a:t>
            </a:r>
            <a:r>
              <a:rPr lang="ko-KR" altLang="en-US" dirty="0"/>
              <a:t>의 오디오</a:t>
            </a:r>
            <a:r>
              <a:rPr lang="en-US" altLang="ko-KR" dirty="0"/>
              <a:t>/</a:t>
            </a:r>
            <a:r>
              <a:rPr lang="ko-KR" altLang="en-US" dirty="0"/>
              <a:t>비디오 제어</a:t>
            </a:r>
            <a:endParaRPr lang="en-US" altLang="ko-KR" dirty="0"/>
          </a:p>
          <a:p>
            <a:pPr lvl="1"/>
            <a:r>
              <a:rPr lang="en-US" altLang="ko-KR" dirty="0"/>
              <a:t>&lt;audio&gt;, &lt;video&gt; </a:t>
            </a:r>
            <a:r>
              <a:rPr lang="ko-KR" altLang="en-US" dirty="0"/>
              <a:t>태그 </a:t>
            </a:r>
            <a:endParaRPr lang="en-US" altLang="ko-KR" dirty="0"/>
          </a:p>
          <a:p>
            <a:pPr lvl="2"/>
            <a:r>
              <a:rPr lang="en-US" altLang="ko-KR" dirty="0"/>
              <a:t>HTML5</a:t>
            </a:r>
            <a:r>
              <a:rPr lang="ko-KR" altLang="en-US" dirty="0"/>
              <a:t>에서</a:t>
            </a:r>
            <a:r>
              <a:rPr lang="en-US" altLang="ko-KR" dirty="0"/>
              <a:t> </a:t>
            </a:r>
            <a:r>
              <a:rPr lang="ko-KR" altLang="en-US" dirty="0"/>
              <a:t>플러그인의 도움 없이 오디오</a:t>
            </a:r>
            <a:r>
              <a:rPr lang="en-US" altLang="ko-KR" dirty="0"/>
              <a:t>/</a:t>
            </a:r>
            <a:r>
              <a:rPr lang="ko-KR" altLang="en-US" dirty="0"/>
              <a:t>비디오 삽입</a:t>
            </a:r>
            <a:endParaRPr lang="en-US" altLang="ko-KR" dirty="0"/>
          </a:p>
          <a:p>
            <a:pPr lvl="1"/>
            <a:r>
              <a:rPr lang="ko-KR" altLang="en-US" dirty="0"/>
              <a:t>자바스크립트 코드로 미디어 재생</a:t>
            </a:r>
            <a:r>
              <a:rPr lang="en-US" altLang="ko-KR" dirty="0"/>
              <a:t>/</a:t>
            </a:r>
            <a:r>
              <a:rPr lang="ko-KR" altLang="en-US" dirty="0"/>
              <a:t>중단</a:t>
            </a:r>
            <a:r>
              <a:rPr lang="en-US" altLang="ko-KR" dirty="0"/>
              <a:t>/</a:t>
            </a:r>
            <a:r>
              <a:rPr lang="ko-KR" altLang="en-US" dirty="0"/>
              <a:t> 등 </a:t>
            </a:r>
            <a:r>
              <a:rPr lang="ko-KR" altLang="en-US" dirty="0" err="1"/>
              <a:t>미디오</a:t>
            </a:r>
            <a:r>
              <a:rPr lang="ko-KR" altLang="en-US" dirty="0"/>
              <a:t> 제어</a:t>
            </a:r>
            <a:endParaRPr lang="en-US" altLang="ko-KR" dirty="0"/>
          </a:p>
          <a:p>
            <a:r>
              <a:rPr lang="en-US" altLang="ko-KR" dirty="0"/>
              <a:t>&lt;audio&gt;</a:t>
            </a:r>
            <a:r>
              <a:rPr lang="ko-KR" altLang="en-US" dirty="0"/>
              <a:t>와 </a:t>
            </a:r>
            <a:r>
              <a:rPr lang="en-US" altLang="ko-KR" dirty="0"/>
              <a:t>&lt;video&gt; </a:t>
            </a:r>
            <a:r>
              <a:rPr lang="ko-KR" altLang="en-US" dirty="0"/>
              <a:t>태그</a:t>
            </a:r>
          </a:p>
          <a:p>
            <a:pPr lvl="1"/>
            <a:endParaRPr lang="ko-KR" altLang="en-US" dirty="0"/>
          </a:p>
          <a:p>
            <a:pPr lvl="1"/>
            <a:endParaRPr lang="en-US" altLang="ko-KR" dirty="0"/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3</a:t>
            </a:fld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884823" y="3564015"/>
            <a:ext cx="4608512" cy="95410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&lt;audio id="audio"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src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="media/EmbraceableYou.mp3" </a:t>
            </a:r>
          </a:p>
          <a:p>
            <a:pPr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	loop controls&gt;</a:t>
            </a:r>
          </a:p>
          <a:p>
            <a:pPr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웹 브라우저가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audio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태그를 지원하지 않습니다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.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&lt;/audio&gt;</a:t>
            </a:r>
            <a:endParaRPr lang="en-US" altLang="ko-KR" sz="14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  <p:sp>
        <p:nvSpPr>
          <p:cNvPr id="11" name="Rectangle 2"/>
          <p:cNvSpPr>
            <a:spLocks noChangeArrowheads="1"/>
          </p:cNvSpPr>
          <p:nvPr/>
        </p:nvSpPr>
        <p:spPr bwMode="auto">
          <a:xfrm>
            <a:off x="1331640" y="45152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884823" y="4995753"/>
            <a:ext cx="4608512" cy="11695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&lt;video id="video" width="300" height="200“</a:t>
            </a:r>
          </a:p>
          <a:p>
            <a:pPr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	controls&gt;</a:t>
            </a:r>
          </a:p>
          <a:p>
            <a:pPr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	&lt;source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src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="media/bear.mp4" type="video/mp4"&gt;</a:t>
            </a:r>
          </a:p>
          <a:p>
            <a:pPr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		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웹 브라우저가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video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태그를 지원하지 않습니다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.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&lt;/video&gt;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5510" y="3732982"/>
            <a:ext cx="2576323" cy="51635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6507" y="4518122"/>
            <a:ext cx="2454327" cy="1832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4256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워커</a:t>
            </a:r>
            <a:r>
              <a:rPr lang="ko-KR" altLang="en-US" dirty="0"/>
              <a:t> 태스크의 실행 환경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err="1"/>
              <a:t>워커</a:t>
            </a:r>
            <a:r>
              <a:rPr lang="ko-KR" altLang="en-US" dirty="0"/>
              <a:t> 태스크는 </a:t>
            </a:r>
            <a:r>
              <a:rPr lang="en-US" altLang="ko-KR" dirty="0"/>
              <a:t>UI</a:t>
            </a:r>
            <a:r>
              <a:rPr lang="ko-KR" altLang="en-US" dirty="0"/>
              <a:t>를 사용할 수 없는 별도의 실행 환경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30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683568" y="1950111"/>
            <a:ext cx="3889960" cy="455448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80000"/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5436096" y="1931310"/>
            <a:ext cx="3096344" cy="4265573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80000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724128" y="2274148"/>
            <a:ext cx="2509120" cy="147616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defTabSz="180000"/>
            <a:r>
              <a:rPr lang="en-US" altLang="ko-KR" sz="1200" dirty="0">
                <a:solidFill>
                  <a:schemeClr val="tx1"/>
                </a:solidFill>
              </a:rPr>
              <a:t>let sum = 0;</a:t>
            </a:r>
          </a:p>
          <a:p>
            <a:pPr defTabSz="180000"/>
            <a:endParaRPr lang="en-US" altLang="ko-KR" sz="1200" dirty="0">
              <a:solidFill>
                <a:schemeClr val="tx1"/>
              </a:solidFill>
            </a:endParaRPr>
          </a:p>
          <a:p>
            <a:pPr defTabSz="180000"/>
            <a:r>
              <a:rPr lang="en-US" altLang="ko-KR" sz="1200" dirty="0">
                <a:solidFill>
                  <a:schemeClr val="tx1"/>
                </a:solidFill>
              </a:rPr>
              <a:t>for(let </a:t>
            </a:r>
            <a:r>
              <a:rPr lang="en-US" altLang="ko-KR" sz="1200" dirty="0" err="1">
                <a:solidFill>
                  <a:schemeClr val="tx1"/>
                </a:solidFill>
              </a:rPr>
              <a:t>i</a:t>
            </a:r>
            <a:r>
              <a:rPr lang="en-US" altLang="ko-KR" sz="1200" dirty="0">
                <a:solidFill>
                  <a:schemeClr val="tx1"/>
                </a:solidFill>
              </a:rPr>
              <a:t>=1; </a:t>
            </a:r>
            <a:r>
              <a:rPr lang="en-US" altLang="ko-KR" sz="1200" dirty="0" err="1">
                <a:solidFill>
                  <a:schemeClr val="tx1"/>
                </a:solidFill>
              </a:rPr>
              <a:t>i</a:t>
            </a:r>
            <a:r>
              <a:rPr lang="en-US" altLang="ko-KR" sz="1200" dirty="0">
                <a:solidFill>
                  <a:schemeClr val="tx1"/>
                </a:solidFill>
              </a:rPr>
              <a:t>&lt;=10; </a:t>
            </a:r>
            <a:r>
              <a:rPr lang="en-US" altLang="ko-KR" sz="1200" dirty="0" err="1">
                <a:solidFill>
                  <a:schemeClr val="tx1"/>
                </a:solidFill>
              </a:rPr>
              <a:t>i</a:t>
            </a:r>
            <a:r>
              <a:rPr lang="en-US" altLang="ko-KR" sz="1200" dirty="0">
                <a:solidFill>
                  <a:schemeClr val="tx1"/>
                </a:solidFill>
              </a:rPr>
              <a:t>++) {</a:t>
            </a:r>
          </a:p>
          <a:p>
            <a:pPr defTabSz="180000"/>
            <a:r>
              <a:rPr lang="en-US" altLang="ko-KR" sz="1200" dirty="0">
                <a:solidFill>
                  <a:schemeClr val="tx1"/>
                </a:solidFill>
              </a:rPr>
              <a:t>	sum += </a:t>
            </a:r>
            <a:r>
              <a:rPr lang="en-US" altLang="ko-KR" sz="1200" dirty="0" err="1">
                <a:solidFill>
                  <a:schemeClr val="tx1"/>
                </a:solidFill>
              </a:rPr>
              <a:t>i</a:t>
            </a:r>
            <a:r>
              <a:rPr lang="en-US" altLang="ko-KR" sz="1200" dirty="0">
                <a:solidFill>
                  <a:schemeClr val="tx1"/>
                </a:solidFill>
              </a:rPr>
              <a:t>;</a:t>
            </a:r>
          </a:p>
          <a:p>
            <a:pPr defTabSz="180000"/>
            <a:r>
              <a:rPr lang="en-US" altLang="ko-KR" sz="1200" dirty="0">
                <a:solidFill>
                  <a:schemeClr val="tx1"/>
                </a:solidFill>
              </a:rPr>
              <a:t>}</a:t>
            </a:r>
          </a:p>
          <a:p>
            <a:pPr defTabSz="180000"/>
            <a:endParaRPr lang="en-US" altLang="ko-KR" sz="1200" dirty="0">
              <a:solidFill>
                <a:schemeClr val="tx1"/>
              </a:solidFill>
            </a:endParaRPr>
          </a:p>
          <a:p>
            <a:pPr defTabSz="180000"/>
            <a:r>
              <a:rPr lang="en-US" altLang="ko-KR" sz="1200" dirty="0" err="1">
                <a:solidFill>
                  <a:schemeClr val="tx1"/>
                </a:solidFill>
              </a:rPr>
              <a:t>postMessage</a:t>
            </a:r>
            <a:r>
              <a:rPr lang="en-US" altLang="ko-KR" sz="1200" dirty="0">
                <a:solidFill>
                  <a:schemeClr val="tx1"/>
                </a:solidFill>
              </a:rPr>
              <a:t>(sum);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300192" y="1971335"/>
            <a:ext cx="11225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80000" fontAlgn="base"/>
            <a:r>
              <a:rPr lang="en-US" altLang="ko-KR" sz="1400" dirty="0"/>
              <a:t>add1to10.js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827584" y="2239700"/>
            <a:ext cx="3600400" cy="191282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defTabSz="180000"/>
            <a:r>
              <a:rPr lang="en-US" altLang="ko-KR" sz="1200" dirty="0">
                <a:solidFill>
                  <a:schemeClr val="tx1"/>
                </a:solidFill>
              </a:rPr>
              <a:t>&lt;html&gt;</a:t>
            </a:r>
          </a:p>
          <a:p>
            <a:pPr defTabSz="180000"/>
            <a:r>
              <a:rPr lang="en-US" altLang="ko-KR" sz="1200" dirty="0">
                <a:solidFill>
                  <a:schemeClr val="tx1"/>
                </a:solidFill>
              </a:rPr>
              <a:t>…</a:t>
            </a:r>
          </a:p>
          <a:p>
            <a:pPr defTabSz="180000"/>
            <a:r>
              <a:rPr lang="en-US" altLang="ko-KR" sz="1200" dirty="0">
                <a:solidFill>
                  <a:schemeClr val="tx1"/>
                </a:solidFill>
              </a:rPr>
              <a:t>&lt;script&gt;</a:t>
            </a:r>
          </a:p>
          <a:p>
            <a:pPr defTabSz="180000"/>
            <a:r>
              <a:rPr lang="en-US" altLang="ko-KR" sz="1200" dirty="0">
                <a:solidFill>
                  <a:schemeClr val="tx1"/>
                </a:solidFill>
              </a:rPr>
              <a:t>	</a:t>
            </a:r>
            <a:r>
              <a:rPr lang="en-US" altLang="ko-KR" sz="1200" b="1" dirty="0">
                <a:solidFill>
                  <a:schemeClr val="tx1"/>
                </a:solidFill>
              </a:rPr>
              <a:t>let </a:t>
            </a:r>
            <a:r>
              <a:rPr lang="en-US" altLang="ko-KR" sz="1200" b="1" dirty="0" err="1">
                <a:solidFill>
                  <a:schemeClr val="tx1"/>
                </a:solidFill>
              </a:rPr>
              <a:t>addWorker</a:t>
            </a:r>
            <a:r>
              <a:rPr lang="en-US" altLang="ko-KR" sz="1200" dirty="0">
                <a:solidFill>
                  <a:schemeClr val="tx1"/>
                </a:solidFill>
              </a:rPr>
              <a:t> = </a:t>
            </a:r>
            <a:r>
              <a:rPr lang="en-US" altLang="ko-KR" sz="1200" b="1" dirty="0">
                <a:solidFill>
                  <a:schemeClr val="tx1"/>
                </a:solidFill>
              </a:rPr>
              <a:t>new Worker(</a:t>
            </a:r>
            <a:r>
              <a:rPr lang="en-US" altLang="ko-KR" sz="1200" dirty="0">
                <a:solidFill>
                  <a:schemeClr val="tx1"/>
                </a:solidFill>
              </a:rPr>
              <a:t>"</a:t>
            </a:r>
            <a:r>
              <a:rPr lang="en-US" altLang="ko-KR" sz="1200" b="1" dirty="0">
                <a:solidFill>
                  <a:schemeClr val="tx1"/>
                </a:solidFill>
              </a:rPr>
              <a:t>add1to10.js</a:t>
            </a:r>
            <a:r>
              <a:rPr lang="en-US" altLang="ko-KR" sz="1200" dirty="0">
                <a:solidFill>
                  <a:schemeClr val="tx1"/>
                </a:solidFill>
              </a:rPr>
              <a:t>");</a:t>
            </a:r>
          </a:p>
          <a:p>
            <a:pPr defTabSz="180000"/>
            <a:endParaRPr lang="en-US" altLang="ko-KR" sz="1200" dirty="0">
              <a:solidFill>
                <a:schemeClr val="tx1"/>
              </a:solidFill>
            </a:endParaRPr>
          </a:p>
          <a:p>
            <a:pPr defTabSz="180000"/>
            <a:r>
              <a:rPr lang="en-US" altLang="ko-KR" sz="1200" dirty="0">
                <a:solidFill>
                  <a:schemeClr val="tx1"/>
                </a:solidFill>
              </a:rPr>
              <a:t>	</a:t>
            </a:r>
            <a:r>
              <a:rPr lang="en-US" altLang="ko-KR" sz="1200" b="1" dirty="0" err="1">
                <a:solidFill>
                  <a:schemeClr val="tx1"/>
                </a:solidFill>
              </a:rPr>
              <a:t>addWorkder.onmessage</a:t>
            </a:r>
            <a:r>
              <a:rPr lang="en-US" altLang="ko-KR" sz="1200" b="1" dirty="0">
                <a:solidFill>
                  <a:schemeClr val="tx1"/>
                </a:solidFill>
              </a:rPr>
              <a:t>= function(e) { ... }</a:t>
            </a:r>
          </a:p>
          <a:p>
            <a:pPr defTabSz="180000"/>
            <a:r>
              <a:rPr lang="en-US" altLang="ko-KR" sz="1200" dirty="0">
                <a:solidFill>
                  <a:schemeClr val="tx1"/>
                </a:solidFill>
              </a:rPr>
              <a:t>	….</a:t>
            </a:r>
          </a:p>
          <a:p>
            <a:pPr defTabSz="180000"/>
            <a:r>
              <a:rPr lang="en-US" altLang="ko-KR" sz="1200" dirty="0">
                <a:solidFill>
                  <a:schemeClr val="tx1"/>
                </a:solidFill>
              </a:rPr>
              <a:t>&lt;/script&gt;</a:t>
            </a:r>
          </a:p>
          <a:p>
            <a:pPr defTabSz="180000"/>
            <a:r>
              <a:rPr lang="en-US" altLang="ko-KR" sz="1200" dirty="0">
                <a:solidFill>
                  <a:schemeClr val="tx1"/>
                </a:solidFill>
              </a:rPr>
              <a:t>…</a:t>
            </a:r>
          </a:p>
          <a:p>
            <a:pPr defTabSz="180000"/>
            <a:r>
              <a:rPr lang="en-US" altLang="ko-KR" sz="1200" dirty="0">
                <a:solidFill>
                  <a:schemeClr val="tx1"/>
                </a:solidFill>
              </a:rPr>
              <a:t>&lt;/html&gt;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979712" y="1931923"/>
            <a:ext cx="12634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80000" fontAlgn="base"/>
            <a:r>
              <a:rPr lang="en-US" altLang="ko-KR" sz="1400" dirty="0"/>
              <a:t>HTML </a:t>
            </a:r>
            <a:r>
              <a:rPr lang="ko-KR" altLang="en-US" sz="1400" dirty="0"/>
              <a:t>페이지</a:t>
            </a:r>
            <a:endParaRPr lang="en-US" altLang="ko-KR" sz="1400" dirty="0"/>
          </a:p>
        </p:txBody>
      </p:sp>
      <p:sp>
        <p:nvSpPr>
          <p:cNvPr id="13" name="모서리가 둥근 사각형 설명선 12"/>
          <p:cNvSpPr/>
          <p:nvPr/>
        </p:nvSpPr>
        <p:spPr>
          <a:xfrm>
            <a:off x="4701673" y="2248005"/>
            <a:ext cx="673224" cy="473017"/>
          </a:xfrm>
          <a:prstGeom prst="wedgeRoundRectCallout">
            <a:avLst>
              <a:gd name="adj1" fmla="val 33297"/>
              <a:gd name="adj2" fmla="val 82424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chemeClr val="tx1"/>
                </a:solidFill>
              </a:rPr>
              <a:t>워커</a:t>
            </a:r>
            <a:r>
              <a:rPr lang="ko-KR" altLang="en-US" sz="1000" dirty="0">
                <a:solidFill>
                  <a:schemeClr val="tx1"/>
                </a:solidFill>
              </a:rPr>
              <a:t> 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태스크 생성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819881" y="6504598"/>
            <a:ext cx="15664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메인 태스크 환경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621425" y="6289155"/>
            <a:ext cx="27145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 err="1"/>
              <a:t>워커</a:t>
            </a:r>
            <a:r>
              <a:rPr lang="ko-KR" altLang="en-US" sz="1400" dirty="0"/>
              <a:t> 태스크</a:t>
            </a:r>
            <a:r>
              <a:rPr lang="en-US" altLang="ko-KR" sz="1400" dirty="0"/>
              <a:t> </a:t>
            </a:r>
            <a:r>
              <a:rPr lang="ko-KR" altLang="en-US" sz="1400" dirty="0"/>
              <a:t>환경</a:t>
            </a:r>
            <a:endParaRPr lang="en-US" altLang="ko-KR" sz="1400" dirty="0"/>
          </a:p>
          <a:p>
            <a:pPr algn="ctr"/>
            <a:r>
              <a:rPr lang="en-US" altLang="ko-KR" sz="1400" dirty="0"/>
              <a:t>(</a:t>
            </a:r>
            <a:r>
              <a:rPr lang="en-US" altLang="ko-KR" sz="1400" dirty="0" err="1"/>
              <a:t>DedicatedWorkerGlobalScope</a:t>
            </a:r>
            <a:r>
              <a:rPr lang="en-US" altLang="ko-KR" sz="1400" dirty="0"/>
              <a:t>)</a:t>
            </a:r>
          </a:p>
        </p:txBody>
      </p:sp>
      <p:sp>
        <p:nvSpPr>
          <p:cNvPr id="23" name="모서리가 둥근 직사각형 22"/>
          <p:cNvSpPr/>
          <p:nvPr/>
        </p:nvSpPr>
        <p:spPr>
          <a:xfrm>
            <a:off x="3386335" y="4431865"/>
            <a:ext cx="1041649" cy="1211608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24" name="모서리가 둥근 직사각형 23"/>
          <p:cNvSpPr/>
          <p:nvPr/>
        </p:nvSpPr>
        <p:spPr>
          <a:xfrm>
            <a:off x="5793459" y="4819060"/>
            <a:ext cx="1388539" cy="302896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"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100" dirty="0" err="1">
                <a:solidFill>
                  <a:schemeClr val="tx1"/>
                </a:solidFill>
              </a:rPr>
              <a:t>onmessage</a:t>
            </a:r>
            <a:r>
              <a:rPr lang="en-US" altLang="ko-KR" sz="1100" dirty="0">
                <a:solidFill>
                  <a:schemeClr val="tx1"/>
                </a:solidFill>
              </a:rPr>
              <a:t> </a:t>
            </a:r>
            <a:r>
              <a:rPr lang="ko-KR" altLang="en-US" sz="1100" dirty="0" err="1">
                <a:solidFill>
                  <a:schemeClr val="tx1"/>
                </a:solidFill>
              </a:rPr>
              <a:t>리스너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6477082" y="4062730"/>
            <a:ext cx="1296145" cy="302896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"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100" dirty="0" err="1">
                <a:solidFill>
                  <a:schemeClr val="tx1"/>
                </a:solidFill>
              </a:rPr>
              <a:t>postMessage</a:t>
            </a:r>
            <a:r>
              <a:rPr lang="en-US" altLang="ko-KR" sz="1100" dirty="0">
                <a:solidFill>
                  <a:schemeClr val="tx1"/>
                </a:solidFill>
              </a:rPr>
              <a:t>()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5799168" y="5277344"/>
            <a:ext cx="1073755" cy="302896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"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100" dirty="0" err="1">
                <a:solidFill>
                  <a:schemeClr val="tx1"/>
                </a:solidFill>
              </a:rPr>
              <a:t>setInterval</a:t>
            </a:r>
            <a:r>
              <a:rPr lang="en-US" altLang="ko-KR" sz="1100" dirty="0">
                <a:solidFill>
                  <a:schemeClr val="tx1"/>
                </a:solidFill>
              </a:rPr>
              <a:t>()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27" name="모서리가 둥근 직사각형 26"/>
          <p:cNvSpPr/>
          <p:nvPr/>
        </p:nvSpPr>
        <p:spPr>
          <a:xfrm>
            <a:off x="7125156" y="5707928"/>
            <a:ext cx="1039042" cy="302896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"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100" dirty="0" err="1">
                <a:solidFill>
                  <a:schemeClr val="tx1"/>
                </a:solidFill>
              </a:rPr>
              <a:t>setTimeout</a:t>
            </a:r>
            <a:r>
              <a:rPr lang="en-US" altLang="ko-KR" sz="1100" dirty="0">
                <a:solidFill>
                  <a:schemeClr val="tx1"/>
                </a:solidFill>
              </a:rPr>
              <a:t>()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5813496" y="5705772"/>
            <a:ext cx="1069340" cy="302896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"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100" dirty="0" err="1">
                <a:solidFill>
                  <a:schemeClr val="tx1"/>
                </a:solidFill>
              </a:rPr>
              <a:t>clearInterval</a:t>
            </a:r>
            <a:r>
              <a:rPr lang="en-US" altLang="ko-KR" sz="1100" dirty="0">
                <a:solidFill>
                  <a:schemeClr val="tx1"/>
                </a:solidFill>
              </a:rPr>
              <a:t>()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29" name="모서리가 둥근 직사각형 28"/>
          <p:cNvSpPr/>
          <p:nvPr/>
        </p:nvSpPr>
        <p:spPr>
          <a:xfrm>
            <a:off x="7149052" y="5301976"/>
            <a:ext cx="991250" cy="302896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"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100" dirty="0" err="1">
                <a:solidFill>
                  <a:schemeClr val="tx1"/>
                </a:solidFill>
              </a:rPr>
              <a:t>clearTimeout</a:t>
            </a:r>
            <a:r>
              <a:rPr lang="en-US" altLang="ko-KR" sz="1100" dirty="0">
                <a:solidFill>
                  <a:schemeClr val="tx1"/>
                </a:solidFill>
              </a:rPr>
              <a:t>()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33" name="모서리가 둥근 사각형 설명선 32"/>
          <p:cNvSpPr/>
          <p:nvPr/>
        </p:nvSpPr>
        <p:spPr>
          <a:xfrm>
            <a:off x="4616223" y="4663424"/>
            <a:ext cx="753789" cy="307084"/>
          </a:xfrm>
          <a:prstGeom prst="wedgeRoundRectCallout">
            <a:avLst>
              <a:gd name="adj1" fmla="val 33246"/>
              <a:gd name="adj2" fmla="val 6781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chemeClr val="tx1"/>
                </a:solidFill>
              </a:rPr>
              <a:t>message </a:t>
            </a:r>
            <a:r>
              <a:rPr lang="ko-KR" altLang="en-US" sz="1000" dirty="0">
                <a:solidFill>
                  <a:schemeClr val="tx1"/>
                </a:solidFill>
              </a:rPr>
              <a:t>이벤트</a:t>
            </a:r>
          </a:p>
        </p:txBody>
      </p:sp>
      <p:sp>
        <p:nvSpPr>
          <p:cNvPr id="32" name="모서리가 둥근 직사각형 31"/>
          <p:cNvSpPr/>
          <p:nvPr/>
        </p:nvSpPr>
        <p:spPr>
          <a:xfrm>
            <a:off x="7427676" y="4829768"/>
            <a:ext cx="691101" cy="302896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"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close()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81" name="Rectangle 413"/>
          <p:cNvSpPr>
            <a:spLocks noChangeArrowheads="1"/>
          </p:cNvSpPr>
          <p:nvPr/>
        </p:nvSpPr>
        <p:spPr bwMode="auto">
          <a:xfrm>
            <a:off x="1691377" y="4838915"/>
            <a:ext cx="708185" cy="30849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C0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36000" tIns="46038" rIns="36000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kumimoji="0" lang="en-US" altLang="ko-KR" sz="1050" dirty="0">
                <a:solidFill>
                  <a:srgbClr val="0070C0"/>
                </a:solidFill>
                <a:latin typeface="Helvetica" pitchFamily="34" charset="0"/>
                <a:ea typeface="돋움" pitchFamily="50" charset="-127"/>
              </a:rPr>
              <a:t>history</a:t>
            </a:r>
          </a:p>
        </p:txBody>
      </p:sp>
      <p:sp>
        <p:nvSpPr>
          <p:cNvPr id="82" name="Rectangle 414"/>
          <p:cNvSpPr>
            <a:spLocks noChangeArrowheads="1"/>
          </p:cNvSpPr>
          <p:nvPr/>
        </p:nvSpPr>
        <p:spPr bwMode="auto">
          <a:xfrm>
            <a:off x="827584" y="4838915"/>
            <a:ext cx="793518" cy="27106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C0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36000" tIns="46038" rIns="36000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kumimoji="0" lang="en-US" altLang="ko-KR" sz="1050">
                <a:solidFill>
                  <a:srgbClr val="0070C0"/>
                </a:solidFill>
                <a:latin typeface="Helvetica" pitchFamily="34" charset="0"/>
                <a:ea typeface="돋움" pitchFamily="50" charset="-127"/>
              </a:rPr>
              <a:t>navigator</a:t>
            </a:r>
          </a:p>
        </p:txBody>
      </p:sp>
      <p:sp>
        <p:nvSpPr>
          <p:cNvPr id="84" name="Rectangle 416"/>
          <p:cNvSpPr>
            <a:spLocks noChangeArrowheads="1"/>
          </p:cNvSpPr>
          <p:nvPr/>
        </p:nvSpPr>
        <p:spPr bwMode="auto">
          <a:xfrm>
            <a:off x="2532765" y="4847743"/>
            <a:ext cx="755703" cy="30849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C0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36000" tIns="46038" rIns="36000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kumimoji="0" lang="en-US" altLang="ko-KR" sz="1050">
                <a:solidFill>
                  <a:srgbClr val="0070C0"/>
                </a:solidFill>
                <a:latin typeface="Helvetica" pitchFamily="34" charset="0"/>
                <a:ea typeface="돋움" pitchFamily="50" charset="-127"/>
              </a:rPr>
              <a:t>location</a:t>
            </a:r>
          </a:p>
        </p:txBody>
      </p:sp>
      <p:sp>
        <p:nvSpPr>
          <p:cNvPr id="86" name="Rectangle 410"/>
          <p:cNvSpPr>
            <a:spLocks noChangeArrowheads="1"/>
          </p:cNvSpPr>
          <p:nvPr/>
        </p:nvSpPr>
        <p:spPr bwMode="auto">
          <a:xfrm>
            <a:off x="1495553" y="4387814"/>
            <a:ext cx="1046673" cy="2880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C0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36000" tIns="46038" rIns="36000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kumimoji="0" lang="en-US" altLang="ko-KR" sz="1050" dirty="0">
                <a:solidFill>
                  <a:srgbClr val="0070C0"/>
                </a:solidFill>
                <a:latin typeface="Helvetica" pitchFamily="34" charset="0"/>
                <a:ea typeface="돋움" pitchFamily="50" charset="-127"/>
              </a:rPr>
              <a:t>window</a:t>
            </a:r>
          </a:p>
        </p:txBody>
      </p:sp>
      <p:sp>
        <p:nvSpPr>
          <p:cNvPr id="92" name="Rectangle 411"/>
          <p:cNvSpPr>
            <a:spLocks noChangeArrowheads="1"/>
          </p:cNvSpPr>
          <p:nvPr/>
        </p:nvSpPr>
        <p:spPr bwMode="auto">
          <a:xfrm>
            <a:off x="1042375" y="5332336"/>
            <a:ext cx="906355" cy="2880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C0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36000" tIns="46038" rIns="36000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kumimoji="0" lang="en-US" altLang="ko-KR" sz="1050" dirty="0">
                <a:solidFill>
                  <a:srgbClr val="0070C0"/>
                </a:solidFill>
                <a:latin typeface="Helvetica" pitchFamily="34" charset="0"/>
                <a:ea typeface="돋움" pitchFamily="50" charset="-127"/>
              </a:rPr>
              <a:t>document</a:t>
            </a:r>
          </a:p>
        </p:txBody>
      </p:sp>
      <p:sp>
        <p:nvSpPr>
          <p:cNvPr id="93" name="Rectangle 411"/>
          <p:cNvSpPr>
            <a:spLocks noChangeArrowheads="1"/>
          </p:cNvSpPr>
          <p:nvPr/>
        </p:nvSpPr>
        <p:spPr bwMode="auto">
          <a:xfrm>
            <a:off x="1278424" y="5859376"/>
            <a:ext cx="582314" cy="33303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C0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36000" tIns="46038" rIns="36000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kumimoji="0" lang="en-US" altLang="ko-KR" sz="1050" dirty="0">
                <a:solidFill>
                  <a:srgbClr val="0070C0"/>
                </a:solidFill>
                <a:latin typeface="Helvetica" pitchFamily="34" charset="0"/>
                <a:ea typeface="돋움" pitchFamily="50" charset="-127"/>
              </a:rPr>
              <a:t>...</a:t>
            </a:r>
          </a:p>
        </p:txBody>
      </p:sp>
      <p:sp>
        <p:nvSpPr>
          <p:cNvPr id="95" name="Rectangle 411"/>
          <p:cNvSpPr>
            <a:spLocks noChangeArrowheads="1"/>
          </p:cNvSpPr>
          <p:nvPr/>
        </p:nvSpPr>
        <p:spPr bwMode="auto">
          <a:xfrm>
            <a:off x="2182698" y="5872005"/>
            <a:ext cx="605345" cy="32487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C0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36000" tIns="46038" rIns="36000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kumimoji="0" lang="en-US" altLang="ko-KR" sz="1050" dirty="0">
                <a:solidFill>
                  <a:srgbClr val="0070C0"/>
                </a:solidFill>
                <a:latin typeface="Helvetica" pitchFamily="34" charset="0"/>
                <a:ea typeface="돋움" pitchFamily="50" charset="-127"/>
              </a:rPr>
              <a:t>...</a:t>
            </a:r>
          </a:p>
        </p:txBody>
      </p:sp>
      <p:sp>
        <p:nvSpPr>
          <p:cNvPr id="96" name="Rectangle 411"/>
          <p:cNvSpPr>
            <a:spLocks noChangeArrowheads="1"/>
          </p:cNvSpPr>
          <p:nvPr/>
        </p:nvSpPr>
        <p:spPr bwMode="auto">
          <a:xfrm>
            <a:off x="2234764" y="5332336"/>
            <a:ext cx="614923" cy="31436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C0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36000" tIns="46038" rIns="36000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kumimoji="0" lang="en-US" altLang="ko-KR" sz="1050" dirty="0">
                <a:solidFill>
                  <a:srgbClr val="0070C0"/>
                </a:solidFill>
                <a:latin typeface="Helvetica" pitchFamily="34" charset="0"/>
                <a:ea typeface="돋움" pitchFamily="50" charset="-127"/>
              </a:rPr>
              <a:t>...</a:t>
            </a:r>
          </a:p>
        </p:txBody>
      </p:sp>
      <p:sp>
        <p:nvSpPr>
          <p:cNvPr id="104" name="자유형 103"/>
          <p:cNvSpPr/>
          <p:nvPr/>
        </p:nvSpPr>
        <p:spPr>
          <a:xfrm>
            <a:off x="7196832" y="3542920"/>
            <a:ext cx="775930" cy="660400"/>
          </a:xfrm>
          <a:custGeom>
            <a:avLst/>
            <a:gdLst>
              <a:gd name="connsiteX0" fmla="*/ 0 w 775930"/>
              <a:gd name="connsiteY0" fmla="*/ 0 h 660400"/>
              <a:gd name="connsiteX1" fmla="*/ 736600 w 775930"/>
              <a:gd name="connsiteY1" fmla="*/ 266700 h 660400"/>
              <a:gd name="connsiteX2" fmla="*/ 609600 w 775930"/>
              <a:gd name="connsiteY2" fmla="*/ 660400 h 66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75930" h="660400">
                <a:moveTo>
                  <a:pt x="0" y="0"/>
                </a:moveTo>
                <a:cubicBezTo>
                  <a:pt x="317500" y="78316"/>
                  <a:pt x="635000" y="156633"/>
                  <a:pt x="736600" y="266700"/>
                </a:cubicBezTo>
                <a:cubicBezTo>
                  <a:pt x="838200" y="376767"/>
                  <a:pt x="723900" y="518583"/>
                  <a:pt x="609600" y="660400"/>
                </a:cubicBezTo>
              </a:path>
            </a:pathLst>
          </a:custGeom>
          <a:noFill/>
          <a:ln w="12700">
            <a:solidFill>
              <a:srgbClr val="FF0000"/>
            </a:solidFill>
            <a:prstDash val="sysDot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자유형 105"/>
          <p:cNvSpPr/>
          <p:nvPr/>
        </p:nvSpPr>
        <p:spPr>
          <a:xfrm>
            <a:off x="4275832" y="2831720"/>
            <a:ext cx="1155700" cy="139220"/>
          </a:xfrm>
          <a:custGeom>
            <a:avLst/>
            <a:gdLst>
              <a:gd name="connsiteX0" fmla="*/ 0 w 1155700"/>
              <a:gd name="connsiteY0" fmla="*/ 127000 h 139220"/>
              <a:gd name="connsiteX1" fmla="*/ 622300 w 1155700"/>
              <a:gd name="connsiteY1" fmla="*/ 127000 h 139220"/>
              <a:gd name="connsiteX2" fmla="*/ 1155700 w 1155700"/>
              <a:gd name="connsiteY2" fmla="*/ 0 h 139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55700" h="139220">
                <a:moveTo>
                  <a:pt x="0" y="127000"/>
                </a:moveTo>
                <a:cubicBezTo>
                  <a:pt x="214841" y="137583"/>
                  <a:pt x="429683" y="148167"/>
                  <a:pt x="622300" y="127000"/>
                </a:cubicBezTo>
                <a:cubicBezTo>
                  <a:pt x="814917" y="105833"/>
                  <a:pt x="985308" y="52916"/>
                  <a:pt x="1155700" y="0"/>
                </a:cubicBezTo>
              </a:path>
            </a:pathLst>
          </a:custGeom>
          <a:noFill/>
          <a:ln w="12700">
            <a:solidFill>
              <a:srgbClr val="FF0000"/>
            </a:solidFill>
            <a:prstDash val="sysDot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" name="모서리가 둥근 직사각형 106"/>
          <p:cNvSpPr/>
          <p:nvPr/>
        </p:nvSpPr>
        <p:spPr>
          <a:xfrm>
            <a:off x="3537274" y="5133222"/>
            <a:ext cx="756756" cy="38401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"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100" dirty="0" err="1">
                <a:solidFill>
                  <a:schemeClr val="tx1"/>
                </a:solidFill>
              </a:rPr>
              <a:t>onmessage</a:t>
            </a:r>
            <a:r>
              <a:rPr lang="en-US" altLang="ko-KR" sz="1100" dirty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ko-KR" altLang="en-US" sz="1100" dirty="0" err="1">
                <a:solidFill>
                  <a:schemeClr val="tx1"/>
                </a:solidFill>
              </a:rPr>
              <a:t>리스너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392655" y="4182774"/>
            <a:ext cx="95321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dirty="0" err="1">
                <a:solidFill>
                  <a:srgbClr val="0070C0"/>
                </a:solidFill>
              </a:rPr>
              <a:t>addWorker</a:t>
            </a:r>
            <a:endParaRPr lang="ko-KR" altLang="en-US" sz="1200" dirty="0">
              <a:solidFill>
                <a:srgbClr val="0070C0"/>
              </a:solidFill>
            </a:endParaRPr>
          </a:p>
        </p:txBody>
      </p:sp>
      <p:sp>
        <p:nvSpPr>
          <p:cNvPr id="43" name="모서리가 둥근 직사각형 42"/>
          <p:cNvSpPr/>
          <p:nvPr/>
        </p:nvSpPr>
        <p:spPr>
          <a:xfrm>
            <a:off x="3531657" y="4520978"/>
            <a:ext cx="727203" cy="337243"/>
          </a:xfrm>
          <a:prstGeom prst="roundRect">
            <a:avLst>
              <a:gd name="adj" fmla="val 50000"/>
            </a:avLst>
          </a:prstGeom>
          <a:solidFill>
            <a:srgbClr val="C9E7A7"/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Post</a:t>
            </a:r>
          </a:p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Message()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34" name="자유형 33"/>
          <p:cNvSpPr/>
          <p:nvPr/>
        </p:nvSpPr>
        <p:spPr>
          <a:xfrm>
            <a:off x="4294030" y="4207439"/>
            <a:ext cx="2188856" cy="1124897"/>
          </a:xfrm>
          <a:custGeom>
            <a:avLst/>
            <a:gdLst>
              <a:gd name="connsiteX0" fmla="*/ 2199503 w 2199503"/>
              <a:gd name="connsiteY0" fmla="*/ 0 h 1598140"/>
              <a:gd name="connsiteX1" fmla="*/ 1383957 w 2199503"/>
              <a:gd name="connsiteY1" fmla="*/ 345989 h 1598140"/>
              <a:gd name="connsiteX2" fmla="*/ 848498 w 2199503"/>
              <a:gd name="connsiteY2" fmla="*/ 1351005 h 1598140"/>
              <a:gd name="connsiteX3" fmla="*/ 0 w 2199503"/>
              <a:gd name="connsiteY3" fmla="*/ 1598140 h 1598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99503" h="1598140">
                <a:moveTo>
                  <a:pt x="2199503" y="0"/>
                </a:moveTo>
                <a:cubicBezTo>
                  <a:pt x="1904313" y="60411"/>
                  <a:pt x="1609124" y="120822"/>
                  <a:pt x="1383957" y="345989"/>
                </a:cubicBezTo>
                <a:cubicBezTo>
                  <a:pt x="1158790" y="571156"/>
                  <a:pt x="1079157" y="1142313"/>
                  <a:pt x="848498" y="1351005"/>
                </a:cubicBezTo>
                <a:cubicBezTo>
                  <a:pt x="617839" y="1559697"/>
                  <a:pt x="145535" y="1556951"/>
                  <a:pt x="0" y="1598140"/>
                </a:cubicBezTo>
              </a:path>
            </a:pathLst>
          </a:custGeom>
          <a:noFill/>
          <a:ln>
            <a:solidFill>
              <a:srgbClr val="FF0000"/>
            </a:solidFill>
            <a:prstDash val="sysDot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40414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>
            <a:extLst>
              <a:ext uri="{FF2B5EF4-FFF2-40B4-BE49-F238E27FC236}">
                <a16:creationId xmlns:a16="http://schemas.microsoft.com/office/drawing/2014/main" id="{C0E64F74-DBE5-4B3A-8F96-F7B86B6FE3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451" y="5446852"/>
            <a:ext cx="2076293" cy="1188240"/>
          </a:xfrm>
          <a:prstGeom prst="rect">
            <a:avLst/>
          </a:prstGeom>
        </p:spPr>
      </p:pic>
      <p:sp>
        <p:nvSpPr>
          <p:cNvPr id="19" name="제목 18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/>
              <a:t>워커 태스크에서 워커 객체로 </a:t>
            </a:r>
            <a:r>
              <a:rPr lang="en-US" altLang="ko-KR"/>
              <a:t>message </a:t>
            </a:r>
            <a:r>
              <a:rPr lang="ko-KR" altLang="en-US"/>
              <a:t>이벤트 보내기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31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683568" y="1098562"/>
            <a:ext cx="3888432" cy="424847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80000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051905" y="5028685"/>
            <a:ext cx="15039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브라우저 윈도우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5449329" y="1064779"/>
            <a:ext cx="3096344" cy="424847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80000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940152" y="5020455"/>
            <a:ext cx="26055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en-US" altLang="ko-KR" sz="1400" dirty="0" err="1"/>
              <a:t>DedicatedWorkerGlobalScope</a:t>
            </a:r>
            <a:endParaRPr lang="en-US" altLang="ko-KR" sz="1400" dirty="0"/>
          </a:p>
        </p:txBody>
      </p:sp>
      <p:sp>
        <p:nvSpPr>
          <p:cNvPr id="8" name="직사각형 7"/>
          <p:cNvSpPr/>
          <p:nvPr/>
        </p:nvSpPr>
        <p:spPr>
          <a:xfrm>
            <a:off x="5727086" y="1422598"/>
            <a:ext cx="2517322" cy="147616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defTabSz="180000"/>
            <a:r>
              <a:rPr lang="en-US" altLang="ko-KR" sz="1200" dirty="0">
                <a:solidFill>
                  <a:schemeClr val="tx1"/>
                </a:solidFill>
              </a:rPr>
              <a:t>let sum = 0;</a:t>
            </a:r>
          </a:p>
          <a:p>
            <a:pPr defTabSz="180000"/>
            <a:endParaRPr lang="en-US" altLang="ko-KR" sz="1200" dirty="0">
              <a:solidFill>
                <a:schemeClr val="tx1"/>
              </a:solidFill>
            </a:endParaRPr>
          </a:p>
          <a:p>
            <a:pPr defTabSz="180000"/>
            <a:r>
              <a:rPr lang="en-US" altLang="ko-KR" sz="1200" dirty="0">
                <a:solidFill>
                  <a:schemeClr val="tx1"/>
                </a:solidFill>
              </a:rPr>
              <a:t>for(let </a:t>
            </a:r>
            <a:r>
              <a:rPr lang="en-US" altLang="ko-KR" sz="1200" dirty="0" err="1">
                <a:solidFill>
                  <a:schemeClr val="tx1"/>
                </a:solidFill>
              </a:rPr>
              <a:t>i</a:t>
            </a:r>
            <a:r>
              <a:rPr lang="en-US" altLang="ko-KR" sz="1200" dirty="0">
                <a:solidFill>
                  <a:schemeClr val="tx1"/>
                </a:solidFill>
              </a:rPr>
              <a:t>=1; </a:t>
            </a:r>
            <a:r>
              <a:rPr lang="en-US" altLang="ko-KR" sz="1200" dirty="0" err="1">
                <a:solidFill>
                  <a:schemeClr val="tx1"/>
                </a:solidFill>
              </a:rPr>
              <a:t>i</a:t>
            </a:r>
            <a:r>
              <a:rPr lang="en-US" altLang="ko-KR" sz="1200" dirty="0">
                <a:solidFill>
                  <a:schemeClr val="tx1"/>
                </a:solidFill>
              </a:rPr>
              <a:t>&lt;=10; </a:t>
            </a:r>
            <a:r>
              <a:rPr lang="en-US" altLang="ko-KR" sz="1200" dirty="0" err="1">
                <a:solidFill>
                  <a:schemeClr val="tx1"/>
                </a:solidFill>
              </a:rPr>
              <a:t>i</a:t>
            </a:r>
            <a:r>
              <a:rPr lang="en-US" altLang="ko-KR" sz="1200" dirty="0">
                <a:solidFill>
                  <a:schemeClr val="tx1"/>
                </a:solidFill>
              </a:rPr>
              <a:t>++) {</a:t>
            </a:r>
          </a:p>
          <a:p>
            <a:pPr defTabSz="180000"/>
            <a:r>
              <a:rPr lang="en-US" altLang="ko-KR" sz="1200" dirty="0">
                <a:solidFill>
                  <a:schemeClr val="tx1"/>
                </a:solidFill>
              </a:rPr>
              <a:t>	sum += </a:t>
            </a:r>
            <a:r>
              <a:rPr lang="en-US" altLang="ko-KR" sz="1200" dirty="0" err="1">
                <a:solidFill>
                  <a:schemeClr val="tx1"/>
                </a:solidFill>
              </a:rPr>
              <a:t>i</a:t>
            </a:r>
            <a:r>
              <a:rPr lang="en-US" altLang="ko-KR" sz="1200" dirty="0">
                <a:solidFill>
                  <a:schemeClr val="tx1"/>
                </a:solidFill>
              </a:rPr>
              <a:t>;</a:t>
            </a:r>
          </a:p>
          <a:p>
            <a:pPr defTabSz="180000"/>
            <a:r>
              <a:rPr lang="en-US" altLang="ko-KR" sz="1200" dirty="0">
                <a:solidFill>
                  <a:schemeClr val="tx1"/>
                </a:solidFill>
              </a:rPr>
              <a:t>}</a:t>
            </a:r>
          </a:p>
          <a:p>
            <a:pPr defTabSz="180000"/>
            <a:endParaRPr lang="en-US" altLang="ko-KR" sz="1200" dirty="0">
              <a:solidFill>
                <a:schemeClr val="tx1"/>
              </a:solidFill>
            </a:endParaRPr>
          </a:p>
          <a:p>
            <a:pPr defTabSz="180000"/>
            <a:r>
              <a:rPr lang="en-US" altLang="ko-KR" sz="1200" dirty="0" err="1">
                <a:solidFill>
                  <a:schemeClr val="tx1"/>
                </a:solidFill>
              </a:rPr>
              <a:t>postMessage</a:t>
            </a:r>
            <a:r>
              <a:rPr lang="en-US" altLang="ko-KR" sz="1200" dirty="0">
                <a:solidFill>
                  <a:schemeClr val="tx1"/>
                </a:solidFill>
              </a:rPr>
              <a:t>(sum);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623247" y="1119785"/>
            <a:ext cx="11225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80000" fontAlgn="base"/>
            <a:r>
              <a:rPr lang="en-US" altLang="ko-KR" sz="1400" dirty="0"/>
              <a:t>add1to10.js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827584" y="1388150"/>
            <a:ext cx="3600400" cy="214833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defTabSz="180000"/>
            <a:r>
              <a:rPr lang="en-US" altLang="ko-KR" sz="1200" dirty="0">
                <a:solidFill>
                  <a:schemeClr val="tx1"/>
                </a:solidFill>
              </a:rPr>
              <a:t>&lt;html&gt;</a:t>
            </a:r>
          </a:p>
          <a:p>
            <a:pPr defTabSz="180000"/>
            <a:r>
              <a:rPr lang="en-US" altLang="ko-KR" sz="1200" dirty="0">
                <a:solidFill>
                  <a:schemeClr val="tx1"/>
                </a:solidFill>
              </a:rPr>
              <a:t>…</a:t>
            </a:r>
          </a:p>
          <a:p>
            <a:pPr defTabSz="180000"/>
            <a:r>
              <a:rPr lang="en-US" altLang="ko-KR" sz="1200" dirty="0">
                <a:solidFill>
                  <a:schemeClr val="tx1"/>
                </a:solidFill>
              </a:rPr>
              <a:t>&lt;script&gt;</a:t>
            </a:r>
          </a:p>
          <a:p>
            <a:pPr defTabSz="180000"/>
            <a:r>
              <a:rPr lang="en-US" altLang="ko-KR" sz="1200" dirty="0">
                <a:solidFill>
                  <a:schemeClr val="tx1"/>
                </a:solidFill>
              </a:rPr>
              <a:t>	let </a:t>
            </a:r>
            <a:r>
              <a:rPr lang="en-US" altLang="ko-KR" sz="1200" dirty="0" err="1">
                <a:solidFill>
                  <a:schemeClr val="tx1"/>
                </a:solidFill>
              </a:rPr>
              <a:t>addWorker</a:t>
            </a:r>
            <a:r>
              <a:rPr lang="en-US" altLang="ko-KR" sz="1200" dirty="0">
                <a:solidFill>
                  <a:schemeClr val="tx1"/>
                </a:solidFill>
              </a:rPr>
              <a:t> = </a:t>
            </a:r>
            <a:r>
              <a:rPr lang="en-US" altLang="ko-KR" sz="1200" b="1" dirty="0">
                <a:solidFill>
                  <a:schemeClr val="tx1"/>
                </a:solidFill>
              </a:rPr>
              <a:t>new Worker(</a:t>
            </a:r>
            <a:r>
              <a:rPr lang="en-US" altLang="ko-KR" sz="1200" dirty="0">
                <a:solidFill>
                  <a:schemeClr val="tx1"/>
                </a:solidFill>
              </a:rPr>
              <a:t>"</a:t>
            </a:r>
            <a:r>
              <a:rPr lang="en-US" altLang="ko-KR" sz="1200" b="1" dirty="0">
                <a:solidFill>
                  <a:schemeClr val="tx1"/>
                </a:solidFill>
              </a:rPr>
              <a:t>add1to10.js</a:t>
            </a:r>
            <a:r>
              <a:rPr lang="en-US" altLang="ko-KR" sz="1200" dirty="0">
                <a:solidFill>
                  <a:schemeClr val="tx1"/>
                </a:solidFill>
              </a:rPr>
              <a:t>");</a:t>
            </a:r>
          </a:p>
          <a:p>
            <a:pPr defTabSz="180000"/>
            <a:endParaRPr lang="en-US" altLang="ko-KR" sz="1200" dirty="0">
              <a:solidFill>
                <a:schemeClr val="tx1"/>
              </a:solidFill>
            </a:endParaRPr>
          </a:p>
          <a:p>
            <a:pPr defTabSz="180000"/>
            <a:r>
              <a:rPr lang="en-US" altLang="ko-KR" sz="1200" dirty="0">
                <a:solidFill>
                  <a:schemeClr val="tx1"/>
                </a:solidFill>
              </a:rPr>
              <a:t>	</a:t>
            </a:r>
            <a:r>
              <a:rPr lang="en-US" altLang="ko-KR" sz="1200" dirty="0" err="1">
                <a:solidFill>
                  <a:schemeClr val="tx1"/>
                </a:solidFill>
              </a:rPr>
              <a:t>addWorker</a:t>
            </a:r>
            <a:r>
              <a:rPr lang="en-US" altLang="ko-KR" sz="1200" b="1" dirty="0" err="1">
                <a:solidFill>
                  <a:schemeClr val="tx1"/>
                </a:solidFill>
              </a:rPr>
              <a:t>.onmessage</a:t>
            </a:r>
            <a:r>
              <a:rPr lang="en-US" altLang="ko-KR" sz="1200" b="1" dirty="0">
                <a:solidFill>
                  <a:schemeClr val="tx1"/>
                </a:solidFill>
              </a:rPr>
              <a:t>= function e) {</a:t>
            </a:r>
          </a:p>
          <a:p>
            <a:pPr defTabSz="180000"/>
            <a:r>
              <a:rPr lang="en-US" altLang="ko-KR" sz="1200" dirty="0">
                <a:solidFill>
                  <a:schemeClr val="tx1"/>
                </a:solidFill>
              </a:rPr>
              <a:t>		</a:t>
            </a:r>
            <a:r>
              <a:rPr lang="en-US" altLang="ko-KR" sz="1200" b="1" dirty="0">
                <a:solidFill>
                  <a:schemeClr val="tx1"/>
                </a:solidFill>
              </a:rPr>
              <a:t>alert(</a:t>
            </a:r>
            <a:r>
              <a:rPr lang="en-US" altLang="ko-KR" sz="1200" b="1" dirty="0" err="1">
                <a:solidFill>
                  <a:schemeClr val="tx1"/>
                </a:solidFill>
              </a:rPr>
              <a:t>e.data</a:t>
            </a:r>
            <a:r>
              <a:rPr lang="en-US" altLang="ko-KR" sz="1200" b="1" dirty="0">
                <a:solidFill>
                  <a:schemeClr val="tx1"/>
                </a:solidFill>
              </a:rPr>
              <a:t>);</a:t>
            </a:r>
          </a:p>
          <a:p>
            <a:pPr defTabSz="180000"/>
            <a:r>
              <a:rPr lang="en-US" altLang="ko-KR" sz="1200" b="1" dirty="0">
                <a:solidFill>
                  <a:schemeClr val="tx1"/>
                </a:solidFill>
              </a:rPr>
              <a:t>	 }</a:t>
            </a:r>
          </a:p>
          <a:p>
            <a:pPr defTabSz="180000"/>
            <a:r>
              <a:rPr lang="en-US" altLang="ko-KR" sz="1200" dirty="0">
                <a:solidFill>
                  <a:schemeClr val="tx1"/>
                </a:solidFill>
              </a:rPr>
              <a:t>&lt;/script&gt;</a:t>
            </a:r>
          </a:p>
          <a:p>
            <a:pPr defTabSz="180000"/>
            <a:r>
              <a:rPr lang="en-US" altLang="ko-KR" sz="1200" dirty="0">
                <a:solidFill>
                  <a:schemeClr val="tx1"/>
                </a:solidFill>
              </a:rPr>
              <a:t>…</a:t>
            </a:r>
          </a:p>
          <a:p>
            <a:pPr defTabSz="180000"/>
            <a:r>
              <a:rPr lang="en-US" altLang="ko-KR" sz="1200" dirty="0">
                <a:solidFill>
                  <a:schemeClr val="tx1"/>
                </a:solidFill>
              </a:rPr>
              <a:t>&lt;/html&gt;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979712" y="1080373"/>
            <a:ext cx="12634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80000" fontAlgn="base"/>
            <a:r>
              <a:rPr lang="en-US" altLang="ko-KR" sz="1400" dirty="0"/>
              <a:t>HTML </a:t>
            </a:r>
            <a:r>
              <a:rPr lang="ko-KR" altLang="en-US" sz="1400" dirty="0"/>
              <a:t>페이지</a:t>
            </a:r>
            <a:endParaRPr lang="en-US" altLang="ko-KR" sz="1400" dirty="0"/>
          </a:p>
        </p:txBody>
      </p:sp>
      <p:sp>
        <p:nvSpPr>
          <p:cNvPr id="12" name="자유형 11"/>
          <p:cNvSpPr/>
          <p:nvPr/>
        </p:nvSpPr>
        <p:spPr>
          <a:xfrm>
            <a:off x="4139952" y="1482330"/>
            <a:ext cx="1299200" cy="552336"/>
          </a:xfrm>
          <a:custGeom>
            <a:avLst/>
            <a:gdLst>
              <a:gd name="connsiteX0" fmla="*/ 0 w 1361440"/>
              <a:gd name="connsiteY0" fmla="*/ 396240 h 396240"/>
              <a:gd name="connsiteX1" fmla="*/ 416560 w 1361440"/>
              <a:gd name="connsiteY1" fmla="*/ 203200 h 396240"/>
              <a:gd name="connsiteX2" fmla="*/ 762000 w 1361440"/>
              <a:gd name="connsiteY2" fmla="*/ 345440 h 396240"/>
              <a:gd name="connsiteX3" fmla="*/ 1127760 w 1361440"/>
              <a:gd name="connsiteY3" fmla="*/ 121920 h 396240"/>
              <a:gd name="connsiteX4" fmla="*/ 1361440 w 1361440"/>
              <a:gd name="connsiteY4" fmla="*/ 0 h 396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61440" h="396240">
                <a:moveTo>
                  <a:pt x="0" y="396240"/>
                </a:moveTo>
                <a:cubicBezTo>
                  <a:pt x="144780" y="303953"/>
                  <a:pt x="289560" y="211667"/>
                  <a:pt x="416560" y="203200"/>
                </a:cubicBezTo>
                <a:cubicBezTo>
                  <a:pt x="543560" y="194733"/>
                  <a:pt x="643467" y="358987"/>
                  <a:pt x="762000" y="345440"/>
                </a:cubicBezTo>
                <a:cubicBezTo>
                  <a:pt x="880533" y="331893"/>
                  <a:pt x="1027853" y="179493"/>
                  <a:pt x="1127760" y="121920"/>
                </a:cubicBezTo>
                <a:cubicBezTo>
                  <a:pt x="1227667" y="64347"/>
                  <a:pt x="1294553" y="32173"/>
                  <a:pt x="1361440" y="0"/>
                </a:cubicBezTo>
              </a:path>
            </a:pathLst>
          </a:custGeom>
          <a:noFill/>
          <a:ln>
            <a:solidFill>
              <a:srgbClr val="FF330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사각형 설명선 12"/>
          <p:cNvSpPr/>
          <p:nvPr/>
        </p:nvSpPr>
        <p:spPr>
          <a:xfrm>
            <a:off x="4649454" y="1021175"/>
            <a:ext cx="673224" cy="473017"/>
          </a:xfrm>
          <a:prstGeom prst="wedgeRoundRectCallout">
            <a:avLst>
              <a:gd name="adj1" fmla="val 33297"/>
              <a:gd name="adj2" fmla="val 82424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chemeClr val="tx1"/>
                </a:solidFill>
              </a:rPr>
              <a:t>워커</a:t>
            </a:r>
            <a:r>
              <a:rPr lang="ko-KR" altLang="en-US" sz="1000" dirty="0">
                <a:solidFill>
                  <a:schemeClr val="tx1"/>
                </a:solidFill>
              </a:rPr>
              <a:t> 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태스크 생성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528246" y="5336462"/>
            <a:ext cx="21050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브라우저의 메인 태스크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508104" y="5345272"/>
            <a:ext cx="31742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/>
              <a:t>워커</a:t>
            </a:r>
            <a:r>
              <a:rPr lang="ko-KR" altLang="en-US" sz="1400" dirty="0"/>
              <a:t> 태스크</a:t>
            </a:r>
            <a:r>
              <a:rPr lang="en-US" altLang="ko-KR" sz="1400" dirty="0"/>
              <a:t>(</a:t>
            </a:r>
            <a:r>
              <a:rPr lang="ko-KR" altLang="en-US" sz="1400" dirty="0"/>
              <a:t>백그라운드 태스크</a:t>
            </a:r>
            <a:r>
              <a:rPr lang="en-US" altLang="ko-KR" sz="1400" dirty="0"/>
              <a:t>) </a:t>
            </a:r>
            <a:r>
              <a:rPr lang="ko-KR" altLang="en-US" sz="1400" dirty="0"/>
              <a:t>환경</a:t>
            </a:r>
          </a:p>
        </p:txBody>
      </p:sp>
      <p:sp>
        <p:nvSpPr>
          <p:cNvPr id="22" name="모서리가 둥근 직사각형 21"/>
          <p:cNvSpPr/>
          <p:nvPr/>
        </p:nvSpPr>
        <p:spPr>
          <a:xfrm>
            <a:off x="1979712" y="3937749"/>
            <a:ext cx="1944216" cy="977237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defTabSz="180000"/>
            <a:r>
              <a:rPr lang="en-US" altLang="ko-KR" sz="1100" dirty="0">
                <a:solidFill>
                  <a:schemeClr val="tx1"/>
                </a:solidFill>
              </a:rPr>
              <a:t>…………..</a:t>
            </a:r>
          </a:p>
          <a:p>
            <a:pPr defTabSz="180000"/>
            <a:endParaRPr lang="en-US" altLang="ko-KR" sz="1100" dirty="0">
              <a:solidFill>
                <a:schemeClr val="tx1"/>
              </a:solidFill>
            </a:endParaRPr>
          </a:p>
          <a:p>
            <a:pPr defTabSz="180000"/>
            <a:r>
              <a:rPr lang="en-US" altLang="ko-KR" sz="1100" dirty="0">
                <a:solidFill>
                  <a:schemeClr val="tx1"/>
                </a:solidFill>
              </a:rPr>
              <a:t> </a:t>
            </a:r>
            <a:r>
              <a:rPr lang="en-US" altLang="ko-KR" sz="1100" dirty="0" err="1">
                <a:solidFill>
                  <a:schemeClr val="tx1"/>
                </a:solidFill>
              </a:rPr>
              <a:t>onmessage</a:t>
            </a:r>
            <a:r>
              <a:rPr lang="en-US" altLang="ko-KR" sz="1100" dirty="0">
                <a:solidFill>
                  <a:schemeClr val="tx1"/>
                </a:solidFill>
              </a:rPr>
              <a:t> = function (</a:t>
            </a:r>
            <a:r>
              <a:rPr lang="en-US" altLang="ko-KR" sz="1400" b="1" dirty="0">
                <a:solidFill>
                  <a:schemeClr val="tx1"/>
                </a:solidFill>
              </a:rPr>
              <a:t>e</a:t>
            </a:r>
            <a:r>
              <a:rPr lang="en-US" altLang="ko-KR" sz="1100" dirty="0">
                <a:solidFill>
                  <a:schemeClr val="tx1"/>
                </a:solidFill>
              </a:rPr>
              <a:t>) {</a:t>
            </a:r>
          </a:p>
          <a:p>
            <a:pPr defTabSz="180000"/>
            <a:r>
              <a:rPr lang="en-US" altLang="ko-KR" sz="1100" dirty="0">
                <a:solidFill>
                  <a:schemeClr val="tx1"/>
                </a:solidFill>
              </a:rPr>
              <a:t> 	</a:t>
            </a:r>
            <a:r>
              <a:rPr lang="en-US" altLang="ko-KR" sz="1100" b="1" dirty="0">
                <a:solidFill>
                  <a:schemeClr val="tx1"/>
                </a:solidFill>
              </a:rPr>
              <a:t>alert(</a:t>
            </a:r>
            <a:r>
              <a:rPr lang="en-US" altLang="ko-KR" sz="1100" b="1" dirty="0" err="1">
                <a:solidFill>
                  <a:schemeClr val="tx1"/>
                </a:solidFill>
              </a:rPr>
              <a:t>e.data</a:t>
            </a:r>
            <a:r>
              <a:rPr lang="en-US" altLang="ko-KR" sz="1100" b="1" dirty="0">
                <a:solidFill>
                  <a:schemeClr val="tx1"/>
                </a:solidFill>
              </a:rPr>
              <a:t>);</a:t>
            </a:r>
          </a:p>
          <a:p>
            <a:pPr defTabSz="180000"/>
            <a:r>
              <a:rPr lang="en-US" altLang="ko-KR" sz="1100" dirty="0">
                <a:solidFill>
                  <a:schemeClr val="tx1"/>
                </a:solidFill>
              </a:rPr>
              <a:t> }</a:t>
            </a:r>
          </a:p>
        </p:txBody>
      </p:sp>
      <p:sp>
        <p:nvSpPr>
          <p:cNvPr id="24" name="모서리가 둥근 직사각형 23"/>
          <p:cNvSpPr/>
          <p:nvPr/>
        </p:nvSpPr>
        <p:spPr>
          <a:xfrm>
            <a:off x="6549089" y="3203996"/>
            <a:ext cx="1296145" cy="302896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"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100" dirty="0" err="1">
                <a:solidFill>
                  <a:schemeClr val="tx1"/>
                </a:solidFill>
              </a:rPr>
              <a:t>postMessage</a:t>
            </a:r>
            <a:r>
              <a:rPr lang="en-US" altLang="ko-KR" sz="1100" dirty="0">
                <a:solidFill>
                  <a:schemeClr val="tx1"/>
                </a:solidFill>
              </a:rPr>
              <a:t>()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29" name="자유형 28"/>
          <p:cNvSpPr/>
          <p:nvPr/>
        </p:nvSpPr>
        <p:spPr>
          <a:xfrm>
            <a:off x="6393996" y="2660890"/>
            <a:ext cx="1016345" cy="694554"/>
          </a:xfrm>
          <a:custGeom>
            <a:avLst/>
            <a:gdLst>
              <a:gd name="connsiteX0" fmla="*/ 898776 w 1051031"/>
              <a:gd name="connsiteY0" fmla="*/ 0 h 629920"/>
              <a:gd name="connsiteX1" fmla="*/ 990216 w 1051031"/>
              <a:gd name="connsiteY1" fmla="*/ 162560 h 629920"/>
              <a:gd name="connsiteX2" fmla="*/ 96136 w 1051031"/>
              <a:gd name="connsiteY2" fmla="*/ 345440 h 629920"/>
              <a:gd name="connsiteX3" fmla="*/ 35176 w 1051031"/>
              <a:gd name="connsiteY3" fmla="*/ 558800 h 629920"/>
              <a:gd name="connsiteX4" fmla="*/ 187576 w 1051031"/>
              <a:gd name="connsiteY4" fmla="*/ 629920 h 629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51031" h="629920">
                <a:moveTo>
                  <a:pt x="898776" y="0"/>
                </a:moveTo>
                <a:cubicBezTo>
                  <a:pt x="1011382" y="52493"/>
                  <a:pt x="1123989" y="104987"/>
                  <a:pt x="990216" y="162560"/>
                </a:cubicBezTo>
                <a:cubicBezTo>
                  <a:pt x="856443" y="220133"/>
                  <a:pt x="255309" y="279400"/>
                  <a:pt x="96136" y="345440"/>
                </a:cubicBezTo>
                <a:cubicBezTo>
                  <a:pt x="-63037" y="411480"/>
                  <a:pt x="19936" y="511387"/>
                  <a:pt x="35176" y="558800"/>
                </a:cubicBezTo>
                <a:cubicBezTo>
                  <a:pt x="50416" y="606213"/>
                  <a:pt x="118996" y="618066"/>
                  <a:pt x="187576" y="629920"/>
                </a:cubicBezTo>
              </a:path>
            </a:pathLst>
          </a:custGeom>
          <a:noFill/>
          <a:ln>
            <a:solidFill>
              <a:srgbClr val="FF33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자유형 29"/>
          <p:cNvSpPr/>
          <p:nvPr/>
        </p:nvSpPr>
        <p:spPr>
          <a:xfrm>
            <a:off x="3635896" y="3355444"/>
            <a:ext cx="4320480" cy="1026430"/>
          </a:xfrm>
          <a:custGeom>
            <a:avLst/>
            <a:gdLst>
              <a:gd name="connsiteX0" fmla="*/ 3505200 w 3577899"/>
              <a:gd name="connsiteY0" fmla="*/ 0 h 640080"/>
              <a:gd name="connsiteX1" fmla="*/ 3576320 w 3577899"/>
              <a:gd name="connsiteY1" fmla="*/ 111760 h 640080"/>
              <a:gd name="connsiteX2" fmla="*/ 3444240 w 3577899"/>
              <a:gd name="connsiteY2" fmla="*/ 203200 h 640080"/>
              <a:gd name="connsiteX3" fmla="*/ 3108960 w 3577899"/>
              <a:gd name="connsiteY3" fmla="*/ 233680 h 640080"/>
              <a:gd name="connsiteX4" fmla="*/ 1778000 w 3577899"/>
              <a:gd name="connsiteY4" fmla="*/ 274320 h 640080"/>
              <a:gd name="connsiteX5" fmla="*/ 680720 w 3577899"/>
              <a:gd name="connsiteY5" fmla="*/ 345440 h 640080"/>
              <a:gd name="connsiteX6" fmla="*/ 0 w 3577899"/>
              <a:gd name="connsiteY6" fmla="*/ 640080 h 640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77899" h="640080">
                <a:moveTo>
                  <a:pt x="3505200" y="0"/>
                </a:moveTo>
                <a:cubicBezTo>
                  <a:pt x="3545840" y="38946"/>
                  <a:pt x="3586480" y="77893"/>
                  <a:pt x="3576320" y="111760"/>
                </a:cubicBezTo>
                <a:cubicBezTo>
                  <a:pt x="3566160" y="145627"/>
                  <a:pt x="3522133" y="182880"/>
                  <a:pt x="3444240" y="203200"/>
                </a:cubicBezTo>
                <a:cubicBezTo>
                  <a:pt x="3366347" y="223520"/>
                  <a:pt x="3386667" y="221827"/>
                  <a:pt x="3108960" y="233680"/>
                </a:cubicBezTo>
                <a:cubicBezTo>
                  <a:pt x="2831253" y="245533"/>
                  <a:pt x="2182707" y="255693"/>
                  <a:pt x="1778000" y="274320"/>
                </a:cubicBezTo>
                <a:cubicBezTo>
                  <a:pt x="1373293" y="292947"/>
                  <a:pt x="977053" y="284480"/>
                  <a:pt x="680720" y="345440"/>
                </a:cubicBezTo>
                <a:cubicBezTo>
                  <a:pt x="384387" y="406400"/>
                  <a:pt x="192193" y="523240"/>
                  <a:pt x="0" y="640080"/>
                </a:cubicBezTo>
              </a:path>
            </a:pathLst>
          </a:custGeom>
          <a:noFill/>
          <a:ln>
            <a:solidFill>
              <a:srgbClr val="FF330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모서리가 둥근 사각형 설명선 30"/>
          <p:cNvSpPr/>
          <p:nvPr/>
        </p:nvSpPr>
        <p:spPr>
          <a:xfrm>
            <a:off x="6864029" y="3911717"/>
            <a:ext cx="1800201" cy="398013"/>
          </a:xfrm>
          <a:prstGeom prst="wedgeRoundRectCallout">
            <a:avLst>
              <a:gd name="adj1" fmla="val -82315"/>
              <a:gd name="adj2" fmla="val -77194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 err="1">
                <a:solidFill>
                  <a:schemeClr val="tx1"/>
                </a:solidFill>
              </a:rPr>
              <a:t>워커</a:t>
            </a:r>
            <a:r>
              <a:rPr lang="ko-KR" altLang="en-US" sz="1000" dirty="0">
                <a:solidFill>
                  <a:schemeClr val="tx1"/>
                </a:solidFill>
              </a:rPr>
              <a:t> 태스크를 생성한</a:t>
            </a:r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ko-KR" altLang="en-US" sz="1000" dirty="0">
                <a:solidFill>
                  <a:schemeClr val="tx1"/>
                </a:solidFill>
              </a:rPr>
              <a:t>메인 태스크로 메시지 보냄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2507509" y="3660750"/>
            <a:ext cx="131548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dirty="0" err="1"/>
              <a:t>addWorker</a:t>
            </a:r>
            <a:r>
              <a:rPr lang="en-US" altLang="ko-KR" sz="1200" dirty="0"/>
              <a:t> </a:t>
            </a:r>
            <a:r>
              <a:rPr lang="ko-KR" altLang="en-US" sz="1200" dirty="0"/>
              <a:t>객체</a:t>
            </a:r>
          </a:p>
        </p:txBody>
      </p:sp>
      <p:grpSp>
        <p:nvGrpSpPr>
          <p:cNvPr id="33" name="그룹 32"/>
          <p:cNvGrpSpPr/>
          <p:nvPr/>
        </p:nvGrpSpPr>
        <p:grpSpPr>
          <a:xfrm>
            <a:off x="4130921" y="4130533"/>
            <a:ext cx="1114678" cy="358393"/>
            <a:chOff x="3581783" y="3004412"/>
            <a:chExt cx="897665" cy="306467"/>
          </a:xfrm>
        </p:grpSpPr>
        <p:sp>
          <p:nvSpPr>
            <p:cNvPr id="34" name="TextBox 33"/>
            <p:cNvSpPr txBox="1"/>
            <p:nvPr/>
          </p:nvSpPr>
          <p:spPr>
            <a:xfrm>
              <a:off x="3581783" y="3004412"/>
              <a:ext cx="897665" cy="306467"/>
            </a:xfrm>
            <a:prstGeom prst="roundRect">
              <a:avLst/>
            </a:prstGeom>
            <a:solidFill>
              <a:srgbClr val="FFC000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data       </a:t>
              </a:r>
              <a:endParaRPr lang="ko-KR" altLang="en-US" sz="1200" dirty="0"/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4086463" y="3036669"/>
              <a:ext cx="325765" cy="232492"/>
            </a:xfrm>
            <a:prstGeom prst="rect">
              <a:avLst/>
            </a:prstGeom>
            <a:solidFill>
              <a:schemeClr val="bg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0" bIns="0" rtlCol="0" anchor="ctr"/>
            <a:lstStyle/>
            <a:p>
              <a:r>
                <a:rPr lang="en-US" altLang="ko-KR" sz="1200" dirty="0">
                  <a:solidFill>
                    <a:schemeClr val="tx1"/>
                  </a:solidFill>
                </a:rPr>
                <a:t>"55"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4164341" y="4447208"/>
            <a:ext cx="10812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이벤트 객체</a:t>
            </a:r>
          </a:p>
        </p:txBody>
      </p:sp>
      <p:sp>
        <p:nvSpPr>
          <p:cNvPr id="2" name="자유형 1"/>
          <p:cNvSpPr/>
          <p:nvPr/>
        </p:nvSpPr>
        <p:spPr>
          <a:xfrm>
            <a:off x="880299" y="4669122"/>
            <a:ext cx="1278257" cy="777555"/>
          </a:xfrm>
          <a:custGeom>
            <a:avLst/>
            <a:gdLst>
              <a:gd name="connsiteX0" fmla="*/ 1278257 w 1278257"/>
              <a:gd name="connsiteY0" fmla="*/ 0 h 1534160"/>
              <a:gd name="connsiteX1" fmla="*/ 79377 w 1278257"/>
              <a:gd name="connsiteY1" fmla="*/ 579120 h 1534160"/>
              <a:gd name="connsiteX2" fmla="*/ 211457 w 1278257"/>
              <a:gd name="connsiteY2" fmla="*/ 1534160 h 1534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78257" h="1534160">
                <a:moveTo>
                  <a:pt x="1278257" y="0"/>
                </a:moveTo>
                <a:cubicBezTo>
                  <a:pt x="767717" y="161713"/>
                  <a:pt x="257177" y="323427"/>
                  <a:pt x="79377" y="579120"/>
                </a:cubicBezTo>
                <a:cubicBezTo>
                  <a:pt x="-98423" y="834813"/>
                  <a:pt x="56517" y="1184486"/>
                  <a:pt x="211457" y="1534160"/>
                </a:cubicBez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3905193" y="4102556"/>
            <a:ext cx="311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216184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message </a:t>
            </a:r>
            <a:r>
              <a:rPr lang="ko-KR" altLang="en-US" dirty="0"/>
              <a:t>이벤트 보내는 과정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lvl="0" fontAlgn="base"/>
            <a:r>
              <a:rPr lang="ko-KR" altLang="en-US" dirty="0" err="1"/>
              <a:t>워커</a:t>
            </a:r>
            <a:r>
              <a:rPr lang="ko-KR" altLang="en-US" dirty="0"/>
              <a:t> 태스크에서 </a:t>
            </a:r>
            <a:r>
              <a:rPr lang="en-US" altLang="ko-KR" dirty="0" err="1"/>
              <a:t>postMessage</a:t>
            </a:r>
            <a:r>
              <a:rPr lang="en-US" altLang="ko-KR" dirty="0"/>
              <a:t>() </a:t>
            </a:r>
            <a:r>
              <a:rPr lang="ko-KR" altLang="en-US" dirty="0"/>
              <a:t>호출</a:t>
            </a:r>
            <a:endParaRPr lang="en-US" altLang="ko-KR" dirty="0"/>
          </a:p>
          <a:p>
            <a:pPr lvl="1" fontAlgn="base"/>
            <a:r>
              <a:rPr lang="ko-KR" altLang="en-US" dirty="0"/>
              <a:t>매개 변수에 보내고자 하는 데이터 전달</a:t>
            </a:r>
            <a:endParaRPr lang="en-US" altLang="ko-KR" dirty="0"/>
          </a:p>
          <a:p>
            <a:pPr lvl="1" fontAlgn="base"/>
            <a:endParaRPr lang="ko-KR" altLang="en-US" dirty="0"/>
          </a:p>
          <a:p>
            <a:pPr lvl="1"/>
            <a:r>
              <a:rPr lang="ko-KR" altLang="en-US" dirty="0"/>
              <a:t>데이터를 </a:t>
            </a:r>
            <a:r>
              <a:rPr lang="en-US" altLang="ko-KR" dirty="0" err="1"/>
              <a:t>MessageEvent</a:t>
            </a:r>
            <a:r>
              <a:rPr lang="en-US" altLang="ko-KR" dirty="0"/>
              <a:t> </a:t>
            </a:r>
            <a:r>
              <a:rPr lang="ko-KR" altLang="en-US" dirty="0"/>
              <a:t>객체로 만들어</a:t>
            </a:r>
            <a:r>
              <a:rPr lang="en-US" altLang="ko-KR" dirty="0"/>
              <a:t> </a:t>
            </a:r>
            <a:r>
              <a:rPr lang="ko-KR" altLang="en-US" dirty="0"/>
              <a:t>전달</a:t>
            </a:r>
            <a:endParaRPr lang="en-US" altLang="ko-KR" dirty="0"/>
          </a:p>
          <a:p>
            <a:pPr lvl="2"/>
            <a:r>
              <a:rPr lang="ko-KR" altLang="en-US" dirty="0" err="1"/>
              <a:t>워커</a:t>
            </a:r>
            <a:r>
              <a:rPr lang="ko-KR" altLang="en-US" dirty="0"/>
              <a:t> 객체에서 </a:t>
            </a:r>
            <a:r>
              <a:rPr lang="en-US" altLang="ko-KR" dirty="0" err="1"/>
              <a:t>MessageEvent</a:t>
            </a:r>
            <a:r>
              <a:rPr lang="en-US" altLang="ko-KR" dirty="0"/>
              <a:t> </a:t>
            </a:r>
            <a:r>
              <a:rPr lang="ko-KR" altLang="en-US" dirty="0"/>
              <a:t>객체를 통해 데이터 수신</a:t>
            </a:r>
            <a:endParaRPr lang="en-US" altLang="ko-KR" dirty="0"/>
          </a:p>
          <a:p>
            <a:pPr lvl="2"/>
            <a:r>
              <a:rPr lang="en-US" altLang="ko-KR" dirty="0" err="1"/>
              <a:t>MessageEvent</a:t>
            </a:r>
            <a:r>
              <a:rPr lang="en-US" altLang="ko-KR" dirty="0"/>
              <a:t> </a:t>
            </a:r>
            <a:r>
              <a:rPr lang="ko-KR" altLang="en-US" dirty="0"/>
              <a:t>객체의 </a:t>
            </a:r>
            <a:r>
              <a:rPr lang="ko-KR" altLang="en-US" dirty="0" err="1"/>
              <a:t>프로퍼티</a:t>
            </a:r>
            <a:endParaRPr lang="ko-KR" altLang="en-US" dirty="0"/>
          </a:p>
          <a:p>
            <a:pPr lvl="2"/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워커</a:t>
            </a:r>
            <a:r>
              <a:rPr lang="ko-KR" altLang="en-US" dirty="0"/>
              <a:t> 객체의 </a:t>
            </a:r>
            <a:r>
              <a:rPr lang="en-US" altLang="ko-KR" dirty="0" err="1"/>
              <a:t>onmessage</a:t>
            </a:r>
            <a:r>
              <a:rPr lang="en-US" altLang="ko-KR" dirty="0"/>
              <a:t> </a:t>
            </a:r>
            <a:r>
              <a:rPr lang="ko-KR" altLang="en-US" dirty="0" err="1"/>
              <a:t>리스너</a:t>
            </a:r>
            <a:endParaRPr lang="en-US" altLang="ko-KR" dirty="0"/>
          </a:p>
          <a:p>
            <a:pPr lvl="1"/>
            <a:r>
              <a:rPr lang="en-US" altLang="ko-KR" dirty="0" err="1"/>
              <a:t>onmessage</a:t>
            </a:r>
            <a:r>
              <a:rPr lang="en-US" altLang="ko-KR" dirty="0"/>
              <a:t> </a:t>
            </a:r>
            <a:r>
              <a:rPr lang="ko-KR" altLang="en-US" dirty="0" err="1"/>
              <a:t>리스너</a:t>
            </a:r>
            <a:endParaRPr lang="en-US" altLang="ko-KR" dirty="0"/>
          </a:p>
          <a:p>
            <a:pPr lvl="2"/>
            <a:r>
              <a:rPr lang="ko-KR" altLang="en-US" dirty="0" err="1"/>
              <a:t>워커</a:t>
            </a:r>
            <a:r>
              <a:rPr lang="ko-KR" altLang="en-US" dirty="0"/>
              <a:t> 태스크가 보내는 </a:t>
            </a:r>
            <a:r>
              <a:rPr lang="en-US" altLang="ko-KR" dirty="0"/>
              <a:t>message </a:t>
            </a:r>
            <a:r>
              <a:rPr lang="ko-KR" altLang="en-US" dirty="0"/>
              <a:t>이벤트를 받는 코드</a:t>
            </a:r>
          </a:p>
          <a:p>
            <a:pPr lvl="1"/>
            <a:endParaRPr lang="ko-KR" altLang="en-US" dirty="0"/>
          </a:p>
          <a:p>
            <a:pPr lvl="2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32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403648" y="2204864"/>
            <a:ext cx="3384376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postMessage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(sum); 			// sum = 55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1403648" y="5661248"/>
            <a:ext cx="6768752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addWorker.onmessage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= function (e) { // e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에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MessageEvent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객체가 전달</a:t>
            </a:r>
          </a:p>
          <a:p>
            <a:pPr defTabSz="180000" fontAlgn="base" latinLnBrk="0"/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alert(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e.data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); //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e.data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는 </a:t>
            </a:r>
            <a:r>
              <a:rPr lang="en-US" altLang="ko-KR" sz="1400" dirty="0"/>
              <a:t>"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55</a:t>
            </a:r>
            <a:r>
              <a:rPr lang="en-US" altLang="ko-KR" sz="1400" dirty="0"/>
              <a:t>"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}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645024"/>
            <a:ext cx="7486655" cy="68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5731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467544" y="1412776"/>
            <a:ext cx="5904656" cy="415498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</a:t>
            </a:r>
          </a:p>
          <a:p>
            <a:pPr defTabSz="180000"/>
            <a:r>
              <a:rPr lang="en-US" altLang="ko-KR" sz="1200" dirty="0"/>
              <a:t>&lt;meta charset="</a:t>
            </a:r>
            <a:r>
              <a:rPr lang="en-US" altLang="ko-KR" sz="1200" dirty="0" err="1"/>
              <a:t>utf</a:t>
            </a:r>
            <a:r>
              <a:rPr lang="en-US" altLang="ko-KR" sz="1200" dirty="0"/>
              <a:t>-8"&gt;</a:t>
            </a:r>
          </a:p>
          <a:p>
            <a:pPr defTabSz="180000"/>
            <a:r>
              <a:rPr lang="en-US" altLang="ko-KR" sz="1200" dirty="0"/>
              <a:t>&lt;title&gt;1~10</a:t>
            </a:r>
            <a:r>
              <a:rPr lang="ko-KR" altLang="en-US" sz="1200" dirty="0"/>
              <a:t>까지 더하는 워크 태스크 만들기</a:t>
            </a:r>
            <a:r>
              <a:rPr lang="en-US" altLang="ko-KR" sz="1200" dirty="0"/>
              <a:t>&lt;/title&gt;</a:t>
            </a:r>
          </a:p>
          <a:p>
            <a:pPr defTabSz="180000"/>
            <a:r>
              <a:rPr lang="en-US" altLang="ko-KR" sz="1200" dirty="0"/>
              <a:t>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&lt;h3&gt;1~10</a:t>
            </a:r>
            <a:r>
              <a:rPr lang="ko-KR" altLang="en-US" sz="1200" dirty="0"/>
              <a:t>까지 더하는  워크 태스크 만들기</a:t>
            </a:r>
            <a:r>
              <a:rPr lang="en-US" altLang="ko-KR" sz="1200" dirty="0"/>
              <a:t>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&lt;div&gt;1</a:t>
            </a:r>
            <a:r>
              <a:rPr lang="ko-KR" altLang="en-US" sz="1200" dirty="0"/>
              <a:t>에서 </a:t>
            </a:r>
            <a:r>
              <a:rPr lang="en-US" altLang="ko-KR" sz="1200" dirty="0"/>
              <a:t>10</a:t>
            </a:r>
            <a:r>
              <a:rPr lang="ko-KR" altLang="en-US" sz="1200" dirty="0"/>
              <a:t>까지의 합은 </a:t>
            </a:r>
            <a:r>
              <a:rPr lang="en-US" altLang="ko-KR" sz="1200" b="1" dirty="0"/>
              <a:t>&lt;span id="sum"&gt;&lt;/span&gt;</a:t>
            </a:r>
            <a:r>
              <a:rPr lang="en-US" altLang="ko-KR" sz="1200" dirty="0"/>
              <a:t>&lt;/div&gt;</a:t>
            </a:r>
          </a:p>
          <a:p>
            <a:pPr defTabSz="180000"/>
            <a:r>
              <a:rPr lang="en-US" altLang="ko-KR" sz="1200" dirty="0"/>
              <a:t>&lt;script&gt;</a:t>
            </a:r>
          </a:p>
          <a:p>
            <a:pPr defTabSz="180000"/>
            <a:r>
              <a:rPr lang="en-US" altLang="ko-KR" sz="1200" dirty="0"/>
              <a:t>	// </a:t>
            </a:r>
            <a:r>
              <a:rPr lang="en-US" altLang="ko-KR" sz="1200" dirty="0" err="1"/>
              <a:t>addWorker</a:t>
            </a:r>
            <a:r>
              <a:rPr lang="en-US" altLang="ko-KR" sz="1200" dirty="0"/>
              <a:t> </a:t>
            </a:r>
            <a:r>
              <a:rPr lang="ko-KR" altLang="en-US" sz="1200" dirty="0" err="1"/>
              <a:t>워커</a:t>
            </a:r>
            <a:r>
              <a:rPr lang="ko-KR" altLang="en-US" sz="1200" dirty="0"/>
              <a:t> 객체 생성 및 </a:t>
            </a:r>
            <a:r>
              <a:rPr lang="ko-KR" altLang="en-US" sz="1200" dirty="0" err="1"/>
              <a:t>워커</a:t>
            </a:r>
            <a:r>
              <a:rPr lang="ko-KR" altLang="en-US" sz="1200" dirty="0"/>
              <a:t> 태스크 시작</a:t>
            </a:r>
          </a:p>
          <a:p>
            <a:pPr defTabSz="180000"/>
            <a:r>
              <a:rPr lang="en-US" altLang="ko-KR" sz="1200" b="1" dirty="0"/>
              <a:t>	let </a:t>
            </a:r>
            <a:r>
              <a:rPr lang="en-US" altLang="ko-KR" sz="1200" b="1" dirty="0" err="1"/>
              <a:t>addWorker</a:t>
            </a:r>
            <a:r>
              <a:rPr lang="en-US" altLang="ko-KR" sz="1200" b="1" dirty="0"/>
              <a:t> = new Worker("add1to10.js");</a:t>
            </a:r>
          </a:p>
          <a:p>
            <a:pPr defTabSz="180000"/>
            <a:endParaRPr lang="en-US" altLang="ko-KR" sz="1200" b="1" dirty="0"/>
          </a:p>
          <a:p>
            <a:pPr defTabSz="180000"/>
            <a:r>
              <a:rPr lang="en-US" altLang="ko-KR" sz="1200" dirty="0"/>
              <a:t>	// </a:t>
            </a:r>
            <a:r>
              <a:rPr lang="ko-KR" altLang="en-US" sz="1200" dirty="0"/>
              <a:t>워크 태스크로부터 </a:t>
            </a:r>
            <a:r>
              <a:rPr lang="en-US" altLang="ko-KR" sz="1200" dirty="0"/>
              <a:t>message </a:t>
            </a:r>
            <a:r>
              <a:rPr lang="ko-KR" altLang="en-US" sz="1200" dirty="0"/>
              <a:t>이벤트 수신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 err="1"/>
              <a:t>addWorker.onmessage</a:t>
            </a:r>
            <a:r>
              <a:rPr lang="en-US" altLang="ko-KR" sz="1200" b="1" dirty="0"/>
              <a:t> =</a:t>
            </a:r>
            <a:r>
              <a:rPr lang="en-US" altLang="ko-KR" sz="1200" dirty="0"/>
              <a:t> </a:t>
            </a:r>
            <a:r>
              <a:rPr lang="en-US" altLang="ko-KR" sz="1200" b="1" dirty="0"/>
              <a:t>function (e) { </a:t>
            </a:r>
            <a:r>
              <a:rPr lang="en-US" altLang="ko-KR" sz="1200" dirty="0"/>
              <a:t>// e</a:t>
            </a:r>
            <a:r>
              <a:rPr lang="ko-KR" altLang="en-US" sz="1200" dirty="0"/>
              <a:t>는 </a:t>
            </a:r>
            <a:r>
              <a:rPr lang="en-US" altLang="ko-KR" sz="1200" dirty="0" err="1"/>
              <a:t>MessageEvent</a:t>
            </a:r>
            <a:r>
              <a:rPr lang="en-US" altLang="ko-KR" sz="1200" dirty="0"/>
              <a:t> </a:t>
            </a:r>
            <a:r>
              <a:rPr lang="ko-KR" altLang="en-US" sz="1200" dirty="0"/>
              <a:t>객체</a:t>
            </a:r>
          </a:p>
          <a:p>
            <a:pPr defTabSz="180000"/>
            <a:r>
              <a:rPr lang="en-US" altLang="ko-KR" sz="1200" dirty="0"/>
              <a:t>			// </a:t>
            </a:r>
            <a:r>
              <a:rPr lang="ko-KR" altLang="en-US" sz="1200" dirty="0"/>
              <a:t>이벤트 객체의 </a:t>
            </a:r>
            <a:r>
              <a:rPr lang="en-US" altLang="ko-KR" sz="1200" dirty="0"/>
              <a:t>data(</a:t>
            </a:r>
            <a:r>
              <a:rPr lang="ko-KR" altLang="en-US" sz="1200" dirty="0"/>
              <a:t>합</a:t>
            </a:r>
            <a:r>
              <a:rPr lang="en-US" altLang="ko-KR" sz="1200" dirty="0"/>
              <a:t>) </a:t>
            </a:r>
            <a:r>
              <a:rPr lang="ko-KR" altLang="en-US" sz="1200" dirty="0"/>
              <a:t>출력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b="1" dirty="0" err="1"/>
              <a:t>document.getElementById</a:t>
            </a:r>
            <a:r>
              <a:rPr lang="en-US" altLang="ko-KR" sz="1200" b="1" dirty="0"/>
              <a:t>("sum").</a:t>
            </a:r>
            <a:r>
              <a:rPr lang="en-US" altLang="ko-KR" sz="1200" b="1" dirty="0" err="1"/>
              <a:t>innerHTML</a:t>
            </a:r>
            <a:r>
              <a:rPr lang="en-US" altLang="ko-KR" sz="1200" b="1" dirty="0"/>
              <a:t> = </a:t>
            </a:r>
            <a:r>
              <a:rPr lang="en-US" altLang="ko-KR" sz="1200" b="1" dirty="0" err="1"/>
              <a:t>e.data</a:t>
            </a:r>
            <a:r>
              <a:rPr lang="en-US" altLang="ko-KR" sz="1200" b="1" dirty="0"/>
              <a:t>; 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/>
              <a:t>}</a:t>
            </a:r>
          </a:p>
          <a:p>
            <a:pPr defTabSz="180000"/>
            <a:r>
              <a:rPr lang="en-US" altLang="ko-KR" sz="1200" dirty="0"/>
              <a:t>&lt;/script&gt;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 smtClean="0"/>
              <a:t>13–8 </a:t>
            </a:r>
            <a:r>
              <a:rPr lang="en-US" altLang="ko-KR" dirty="0"/>
              <a:t>1~10</a:t>
            </a:r>
            <a:r>
              <a:rPr lang="ko-KR" altLang="en-US" dirty="0"/>
              <a:t>까지 더하는 </a:t>
            </a:r>
            <a:r>
              <a:rPr lang="ko-KR" altLang="en-US" dirty="0" err="1" smtClean="0"/>
              <a:t>워커태스크</a:t>
            </a:r>
            <a:r>
              <a:rPr lang="ko-KR" altLang="en-US" dirty="0" smtClean="0"/>
              <a:t> </a:t>
            </a:r>
            <a:r>
              <a:rPr lang="ko-KR" altLang="en-US" dirty="0"/>
              <a:t>만들기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33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6618538" y="1700808"/>
            <a:ext cx="1985910" cy="15696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// 1~10</a:t>
            </a:r>
            <a:r>
              <a:rPr lang="ko-KR" altLang="en-US" sz="1200" dirty="0"/>
              <a:t>까지 합 계산</a:t>
            </a:r>
            <a:endParaRPr lang="en-US" altLang="ko-KR" sz="1200" dirty="0"/>
          </a:p>
          <a:p>
            <a:pPr defTabSz="180000"/>
            <a:r>
              <a:rPr lang="en-US" altLang="ko-KR" sz="1200" dirty="0" smtClean="0"/>
              <a:t>let </a:t>
            </a:r>
            <a:r>
              <a:rPr lang="en-US" altLang="ko-KR" sz="1200" dirty="0"/>
              <a:t>sum=0;</a:t>
            </a:r>
          </a:p>
          <a:p>
            <a:pPr defTabSz="180000"/>
            <a:r>
              <a:rPr lang="en-US" altLang="ko-KR" sz="1200" dirty="0" smtClean="0"/>
              <a:t>for(let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=1;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&lt;=10;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++) {</a:t>
            </a:r>
          </a:p>
          <a:p>
            <a:pPr defTabSz="180000"/>
            <a:r>
              <a:rPr lang="en-US" altLang="ko-KR" sz="1200" dirty="0"/>
              <a:t>	sum +=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;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endParaRPr lang="ko-KR" altLang="en-US" sz="1200" dirty="0"/>
          </a:p>
          <a:p>
            <a:pPr defTabSz="180000"/>
            <a:r>
              <a:rPr lang="en-US" altLang="ko-KR" sz="1200" dirty="0"/>
              <a:t>// </a:t>
            </a:r>
            <a:r>
              <a:rPr lang="ko-KR" altLang="en-US" sz="1200" dirty="0"/>
              <a:t>합을 메시지로 전송 </a:t>
            </a:r>
          </a:p>
          <a:p>
            <a:pPr defTabSz="180000"/>
            <a:r>
              <a:rPr lang="en-US" altLang="ko-KR" sz="1200" dirty="0" err="1"/>
              <a:t>postMessage</a:t>
            </a:r>
            <a:r>
              <a:rPr lang="en-US" altLang="ko-KR" sz="1200" dirty="0"/>
              <a:t>(sum);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050585" y="1406619"/>
            <a:ext cx="9896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add1to10.js</a:t>
            </a:r>
            <a:endParaRPr lang="ko-KR" altLang="en-US" sz="12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4" y="4743953"/>
            <a:ext cx="3548836" cy="1910493"/>
          </a:xfrm>
          <a:prstGeom prst="rect">
            <a:avLst/>
          </a:prstGeom>
          <a:ln w="6350">
            <a:solidFill>
              <a:srgbClr val="0171C0"/>
            </a:solidFill>
          </a:ln>
        </p:spPr>
      </p:pic>
    </p:spTree>
    <p:extLst>
      <p:ext uri="{BB962C8B-B14F-4D97-AF65-F5344CB8AC3E}">
        <p14:creationId xmlns:p14="http://schemas.microsoft.com/office/powerpoint/2010/main" val="27297187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직사각형 56"/>
          <p:cNvSpPr/>
          <p:nvPr/>
        </p:nvSpPr>
        <p:spPr>
          <a:xfrm>
            <a:off x="925436" y="1251152"/>
            <a:ext cx="3685036" cy="29083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34</a:t>
            </a:fld>
            <a:endParaRPr lang="ko-KR" altLang="en-US"/>
          </a:p>
        </p:txBody>
      </p:sp>
      <p:sp>
        <p:nvSpPr>
          <p:cNvPr id="4" name="자유형 3"/>
          <p:cNvSpPr/>
          <p:nvPr/>
        </p:nvSpPr>
        <p:spPr>
          <a:xfrm>
            <a:off x="6361138" y="1469925"/>
            <a:ext cx="2147057" cy="1629283"/>
          </a:xfrm>
          <a:custGeom>
            <a:avLst/>
            <a:gdLst>
              <a:gd name="connsiteX0" fmla="*/ 193040 w 2225040"/>
              <a:gd name="connsiteY0" fmla="*/ 91440 h 1209040"/>
              <a:gd name="connsiteX1" fmla="*/ 81280 w 2225040"/>
              <a:gd name="connsiteY1" fmla="*/ 182880 h 1209040"/>
              <a:gd name="connsiteX2" fmla="*/ 50800 w 2225040"/>
              <a:gd name="connsiteY2" fmla="*/ 243840 h 1209040"/>
              <a:gd name="connsiteX3" fmla="*/ 30480 w 2225040"/>
              <a:gd name="connsiteY3" fmla="*/ 274320 h 1209040"/>
              <a:gd name="connsiteX4" fmla="*/ 10160 w 2225040"/>
              <a:gd name="connsiteY4" fmla="*/ 650240 h 1209040"/>
              <a:gd name="connsiteX5" fmla="*/ 0 w 2225040"/>
              <a:gd name="connsiteY5" fmla="*/ 711200 h 1209040"/>
              <a:gd name="connsiteX6" fmla="*/ 10160 w 2225040"/>
              <a:gd name="connsiteY6" fmla="*/ 894080 h 1209040"/>
              <a:gd name="connsiteX7" fmla="*/ 40640 w 2225040"/>
              <a:gd name="connsiteY7" fmla="*/ 924560 h 1209040"/>
              <a:gd name="connsiteX8" fmla="*/ 50800 w 2225040"/>
              <a:gd name="connsiteY8" fmla="*/ 955040 h 1209040"/>
              <a:gd name="connsiteX9" fmla="*/ 111760 w 2225040"/>
              <a:gd name="connsiteY9" fmla="*/ 995680 h 1209040"/>
              <a:gd name="connsiteX10" fmla="*/ 142240 w 2225040"/>
              <a:gd name="connsiteY10" fmla="*/ 1016000 h 1209040"/>
              <a:gd name="connsiteX11" fmla="*/ 152400 w 2225040"/>
              <a:gd name="connsiteY11" fmla="*/ 1046480 h 1209040"/>
              <a:gd name="connsiteX12" fmla="*/ 193040 w 2225040"/>
              <a:gd name="connsiteY12" fmla="*/ 1066800 h 1209040"/>
              <a:gd name="connsiteX13" fmla="*/ 223520 w 2225040"/>
              <a:gd name="connsiteY13" fmla="*/ 1087120 h 1209040"/>
              <a:gd name="connsiteX14" fmla="*/ 264160 w 2225040"/>
              <a:gd name="connsiteY14" fmla="*/ 1117600 h 1209040"/>
              <a:gd name="connsiteX15" fmla="*/ 325120 w 2225040"/>
              <a:gd name="connsiteY15" fmla="*/ 1137920 h 1209040"/>
              <a:gd name="connsiteX16" fmla="*/ 355600 w 2225040"/>
              <a:gd name="connsiteY16" fmla="*/ 1148080 h 1209040"/>
              <a:gd name="connsiteX17" fmla="*/ 396240 w 2225040"/>
              <a:gd name="connsiteY17" fmla="*/ 1168400 h 1209040"/>
              <a:gd name="connsiteX18" fmla="*/ 477520 w 2225040"/>
              <a:gd name="connsiteY18" fmla="*/ 1188720 h 1209040"/>
              <a:gd name="connsiteX19" fmla="*/ 589280 w 2225040"/>
              <a:gd name="connsiteY19" fmla="*/ 1209040 h 1209040"/>
              <a:gd name="connsiteX20" fmla="*/ 1158240 w 2225040"/>
              <a:gd name="connsiteY20" fmla="*/ 1198880 h 1209040"/>
              <a:gd name="connsiteX21" fmla="*/ 1249680 w 2225040"/>
              <a:gd name="connsiteY21" fmla="*/ 1178560 h 1209040"/>
              <a:gd name="connsiteX22" fmla="*/ 1422400 w 2225040"/>
              <a:gd name="connsiteY22" fmla="*/ 1168400 h 1209040"/>
              <a:gd name="connsiteX23" fmla="*/ 1534160 w 2225040"/>
              <a:gd name="connsiteY23" fmla="*/ 1158240 h 1209040"/>
              <a:gd name="connsiteX24" fmla="*/ 1686560 w 2225040"/>
              <a:gd name="connsiteY24" fmla="*/ 1137920 h 1209040"/>
              <a:gd name="connsiteX25" fmla="*/ 1767840 w 2225040"/>
              <a:gd name="connsiteY25" fmla="*/ 1117600 h 1209040"/>
              <a:gd name="connsiteX26" fmla="*/ 1798320 w 2225040"/>
              <a:gd name="connsiteY26" fmla="*/ 1087120 h 1209040"/>
              <a:gd name="connsiteX27" fmla="*/ 1879600 w 2225040"/>
              <a:gd name="connsiteY27" fmla="*/ 1046480 h 1209040"/>
              <a:gd name="connsiteX28" fmla="*/ 1981200 w 2225040"/>
              <a:gd name="connsiteY28" fmla="*/ 924560 h 1209040"/>
              <a:gd name="connsiteX29" fmla="*/ 2021840 w 2225040"/>
              <a:gd name="connsiteY29" fmla="*/ 904240 h 1209040"/>
              <a:gd name="connsiteX30" fmla="*/ 2072640 w 2225040"/>
              <a:gd name="connsiteY30" fmla="*/ 853440 h 1209040"/>
              <a:gd name="connsiteX31" fmla="*/ 2092960 w 2225040"/>
              <a:gd name="connsiteY31" fmla="*/ 822960 h 1209040"/>
              <a:gd name="connsiteX32" fmla="*/ 2164080 w 2225040"/>
              <a:gd name="connsiteY32" fmla="*/ 751840 h 1209040"/>
              <a:gd name="connsiteX33" fmla="*/ 2204720 w 2225040"/>
              <a:gd name="connsiteY33" fmla="*/ 650240 h 1209040"/>
              <a:gd name="connsiteX34" fmla="*/ 2225040 w 2225040"/>
              <a:gd name="connsiteY34" fmla="*/ 568960 h 1209040"/>
              <a:gd name="connsiteX35" fmla="*/ 2214880 w 2225040"/>
              <a:gd name="connsiteY35" fmla="*/ 294640 h 1209040"/>
              <a:gd name="connsiteX36" fmla="*/ 2204720 w 2225040"/>
              <a:gd name="connsiteY36" fmla="*/ 254000 h 1209040"/>
              <a:gd name="connsiteX37" fmla="*/ 2184400 w 2225040"/>
              <a:gd name="connsiteY37" fmla="*/ 223520 h 1209040"/>
              <a:gd name="connsiteX38" fmla="*/ 2153920 w 2225040"/>
              <a:gd name="connsiteY38" fmla="*/ 193040 h 1209040"/>
              <a:gd name="connsiteX39" fmla="*/ 2001520 w 2225040"/>
              <a:gd name="connsiteY39" fmla="*/ 152400 h 1209040"/>
              <a:gd name="connsiteX40" fmla="*/ 1940560 w 2225040"/>
              <a:gd name="connsiteY40" fmla="*/ 132080 h 1209040"/>
              <a:gd name="connsiteX41" fmla="*/ 1889760 w 2225040"/>
              <a:gd name="connsiteY41" fmla="*/ 121920 h 1209040"/>
              <a:gd name="connsiteX42" fmla="*/ 1849120 w 2225040"/>
              <a:gd name="connsiteY42" fmla="*/ 111760 h 1209040"/>
              <a:gd name="connsiteX43" fmla="*/ 1778000 w 2225040"/>
              <a:gd name="connsiteY43" fmla="*/ 101600 h 1209040"/>
              <a:gd name="connsiteX44" fmla="*/ 1564640 w 2225040"/>
              <a:gd name="connsiteY44" fmla="*/ 81280 h 1209040"/>
              <a:gd name="connsiteX45" fmla="*/ 1209040 w 2225040"/>
              <a:gd name="connsiteY45" fmla="*/ 71120 h 1209040"/>
              <a:gd name="connsiteX46" fmla="*/ 1117600 w 2225040"/>
              <a:gd name="connsiteY46" fmla="*/ 40640 h 1209040"/>
              <a:gd name="connsiteX47" fmla="*/ 1087120 w 2225040"/>
              <a:gd name="connsiteY47" fmla="*/ 20320 h 1209040"/>
              <a:gd name="connsiteX48" fmla="*/ 1036320 w 2225040"/>
              <a:gd name="connsiteY48" fmla="*/ 10160 h 1209040"/>
              <a:gd name="connsiteX49" fmla="*/ 751840 w 2225040"/>
              <a:gd name="connsiteY49" fmla="*/ 0 h 1209040"/>
              <a:gd name="connsiteX50" fmla="*/ 345440 w 2225040"/>
              <a:gd name="connsiteY50" fmla="*/ 10160 h 1209040"/>
              <a:gd name="connsiteX51" fmla="*/ 314960 w 2225040"/>
              <a:gd name="connsiteY51" fmla="*/ 20320 h 1209040"/>
              <a:gd name="connsiteX52" fmla="*/ 284480 w 2225040"/>
              <a:gd name="connsiteY52" fmla="*/ 40640 h 1209040"/>
              <a:gd name="connsiteX53" fmla="*/ 264160 w 2225040"/>
              <a:gd name="connsiteY53" fmla="*/ 71120 h 1209040"/>
              <a:gd name="connsiteX54" fmla="*/ 203200 w 2225040"/>
              <a:gd name="connsiteY54" fmla="*/ 101600 h 1209040"/>
              <a:gd name="connsiteX55" fmla="*/ 193040 w 2225040"/>
              <a:gd name="connsiteY55" fmla="*/ 91440 h 120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2225040" h="1209040">
                <a:moveTo>
                  <a:pt x="193040" y="91440"/>
                </a:moveTo>
                <a:cubicBezTo>
                  <a:pt x="172720" y="104987"/>
                  <a:pt x="107980" y="142830"/>
                  <a:pt x="81280" y="182880"/>
                </a:cubicBezTo>
                <a:cubicBezTo>
                  <a:pt x="23046" y="270231"/>
                  <a:pt x="92864" y="159712"/>
                  <a:pt x="50800" y="243840"/>
                </a:cubicBezTo>
                <a:cubicBezTo>
                  <a:pt x="45339" y="254762"/>
                  <a:pt x="37253" y="264160"/>
                  <a:pt x="30480" y="274320"/>
                </a:cubicBezTo>
                <a:cubicBezTo>
                  <a:pt x="-7949" y="428037"/>
                  <a:pt x="29960" y="264133"/>
                  <a:pt x="10160" y="650240"/>
                </a:cubicBezTo>
                <a:cubicBezTo>
                  <a:pt x="9105" y="670813"/>
                  <a:pt x="3387" y="690880"/>
                  <a:pt x="0" y="711200"/>
                </a:cubicBezTo>
                <a:cubicBezTo>
                  <a:pt x="3387" y="772160"/>
                  <a:pt x="-1264" y="834104"/>
                  <a:pt x="10160" y="894080"/>
                </a:cubicBezTo>
                <a:cubicBezTo>
                  <a:pt x="12849" y="908195"/>
                  <a:pt x="32670" y="912605"/>
                  <a:pt x="40640" y="924560"/>
                </a:cubicBezTo>
                <a:cubicBezTo>
                  <a:pt x="46581" y="933471"/>
                  <a:pt x="43227" y="947467"/>
                  <a:pt x="50800" y="955040"/>
                </a:cubicBezTo>
                <a:cubicBezTo>
                  <a:pt x="68069" y="972309"/>
                  <a:pt x="91440" y="982133"/>
                  <a:pt x="111760" y="995680"/>
                </a:cubicBezTo>
                <a:lnTo>
                  <a:pt x="142240" y="1016000"/>
                </a:lnTo>
                <a:cubicBezTo>
                  <a:pt x="145627" y="1026160"/>
                  <a:pt x="144827" y="1038907"/>
                  <a:pt x="152400" y="1046480"/>
                </a:cubicBezTo>
                <a:cubicBezTo>
                  <a:pt x="163110" y="1057190"/>
                  <a:pt x="179890" y="1059286"/>
                  <a:pt x="193040" y="1066800"/>
                </a:cubicBezTo>
                <a:cubicBezTo>
                  <a:pt x="203642" y="1072858"/>
                  <a:pt x="213584" y="1080023"/>
                  <a:pt x="223520" y="1087120"/>
                </a:cubicBezTo>
                <a:cubicBezTo>
                  <a:pt x="237299" y="1096962"/>
                  <a:pt x="249014" y="1110027"/>
                  <a:pt x="264160" y="1117600"/>
                </a:cubicBezTo>
                <a:cubicBezTo>
                  <a:pt x="283318" y="1127179"/>
                  <a:pt x="304800" y="1131147"/>
                  <a:pt x="325120" y="1137920"/>
                </a:cubicBezTo>
                <a:cubicBezTo>
                  <a:pt x="335280" y="1141307"/>
                  <a:pt x="346021" y="1143291"/>
                  <a:pt x="355600" y="1148080"/>
                </a:cubicBezTo>
                <a:cubicBezTo>
                  <a:pt x="369147" y="1154853"/>
                  <a:pt x="381872" y="1163611"/>
                  <a:pt x="396240" y="1168400"/>
                </a:cubicBezTo>
                <a:cubicBezTo>
                  <a:pt x="422734" y="1177231"/>
                  <a:pt x="450427" y="1181947"/>
                  <a:pt x="477520" y="1188720"/>
                </a:cubicBezTo>
                <a:cubicBezTo>
                  <a:pt x="541392" y="1204688"/>
                  <a:pt x="504337" y="1196905"/>
                  <a:pt x="589280" y="1209040"/>
                </a:cubicBezTo>
                <a:lnTo>
                  <a:pt x="1158240" y="1198880"/>
                </a:lnTo>
                <a:cubicBezTo>
                  <a:pt x="1419281" y="1190459"/>
                  <a:pt x="1101132" y="1193415"/>
                  <a:pt x="1249680" y="1178560"/>
                </a:cubicBezTo>
                <a:cubicBezTo>
                  <a:pt x="1307067" y="1172821"/>
                  <a:pt x="1364874" y="1172509"/>
                  <a:pt x="1422400" y="1168400"/>
                </a:cubicBezTo>
                <a:cubicBezTo>
                  <a:pt x="1459712" y="1165735"/>
                  <a:pt x="1496907" y="1161627"/>
                  <a:pt x="1534160" y="1158240"/>
                </a:cubicBezTo>
                <a:cubicBezTo>
                  <a:pt x="1615990" y="1130963"/>
                  <a:pt x="1505752" y="1165041"/>
                  <a:pt x="1686560" y="1137920"/>
                </a:cubicBezTo>
                <a:cubicBezTo>
                  <a:pt x="1714178" y="1133777"/>
                  <a:pt x="1767840" y="1117600"/>
                  <a:pt x="1767840" y="1117600"/>
                </a:cubicBezTo>
                <a:cubicBezTo>
                  <a:pt x="1778000" y="1107440"/>
                  <a:pt x="1786198" y="1094834"/>
                  <a:pt x="1798320" y="1087120"/>
                </a:cubicBezTo>
                <a:cubicBezTo>
                  <a:pt x="1823876" y="1070857"/>
                  <a:pt x="1879600" y="1046480"/>
                  <a:pt x="1879600" y="1046480"/>
                </a:cubicBezTo>
                <a:cubicBezTo>
                  <a:pt x="1902940" y="1011471"/>
                  <a:pt x="1942086" y="944117"/>
                  <a:pt x="1981200" y="924560"/>
                </a:cubicBezTo>
                <a:lnTo>
                  <a:pt x="2021840" y="904240"/>
                </a:lnTo>
                <a:cubicBezTo>
                  <a:pt x="2076027" y="822960"/>
                  <a:pt x="2004907" y="921173"/>
                  <a:pt x="2072640" y="853440"/>
                </a:cubicBezTo>
                <a:cubicBezTo>
                  <a:pt x="2081274" y="844806"/>
                  <a:pt x="2084791" y="832036"/>
                  <a:pt x="2092960" y="822960"/>
                </a:cubicBezTo>
                <a:cubicBezTo>
                  <a:pt x="2115388" y="798040"/>
                  <a:pt x="2164080" y="751840"/>
                  <a:pt x="2164080" y="751840"/>
                </a:cubicBezTo>
                <a:cubicBezTo>
                  <a:pt x="2210331" y="613086"/>
                  <a:pt x="2159872" y="754886"/>
                  <a:pt x="2204720" y="650240"/>
                </a:cubicBezTo>
                <a:cubicBezTo>
                  <a:pt x="2216436" y="622904"/>
                  <a:pt x="2219077" y="598777"/>
                  <a:pt x="2225040" y="568960"/>
                </a:cubicBezTo>
                <a:cubicBezTo>
                  <a:pt x="2221653" y="477520"/>
                  <a:pt x="2220771" y="385953"/>
                  <a:pt x="2214880" y="294640"/>
                </a:cubicBezTo>
                <a:cubicBezTo>
                  <a:pt x="2213981" y="280705"/>
                  <a:pt x="2210221" y="266835"/>
                  <a:pt x="2204720" y="254000"/>
                </a:cubicBezTo>
                <a:cubicBezTo>
                  <a:pt x="2199910" y="242777"/>
                  <a:pt x="2192217" y="232901"/>
                  <a:pt x="2184400" y="223520"/>
                </a:cubicBezTo>
                <a:cubicBezTo>
                  <a:pt x="2175202" y="212482"/>
                  <a:pt x="2166771" y="199466"/>
                  <a:pt x="2153920" y="193040"/>
                </a:cubicBezTo>
                <a:cubicBezTo>
                  <a:pt x="2068758" y="150459"/>
                  <a:pt x="2077615" y="171424"/>
                  <a:pt x="2001520" y="152400"/>
                </a:cubicBezTo>
                <a:cubicBezTo>
                  <a:pt x="1980740" y="147205"/>
                  <a:pt x="1961563" y="136281"/>
                  <a:pt x="1940560" y="132080"/>
                </a:cubicBezTo>
                <a:cubicBezTo>
                  <a:pt x="1923627" y="128693"/>
                  <a:pt x="1906617" y="125666"/>
                  <a:pt x="1889760" y="121920"/>
                </a:cubicBezTo>
                <a:cubicBezTo>
                  <a:pt x="1876129" y="118891"/>
                  <a:pt x="1862858" y="114258"/>
                  <a:pt x="1849120" y="111760"/>
                </a:cubicBezTo>
                <a:cubicBezTo>
                  <a:pt x="1825559" y="107476"/>
                  <a:pt x="1801707" y="104987"/>
                  <a:pt x="1778000" y="101600"/>
                </a:cubicBezTo>
                <a:cubicBezTo>
                  <a:pt x="1691646" y="72815"/>
                  <a:pt x="1746544" y="88144"/>
                  <a:pt x="1564640" y="81280"/>
                </a:cubicBezTo>
                <a:lnTo>
                  <a:pt x="1209040" y="71120"/>
                </a:lnTo>
                <a:cubicBezTo>
                  <a:pt x="1072342" y="2771"/>
                  <a:pt x="1275164" y="99726"/>
                  <a:pt x="1117600" y="40640"/>
                </a:cubicBezTo>
                <a:cubicBezTo>
                  <a:pt x="1106167" y="36353"/>
                  <a:pt x="1098553" y="24607"/>
                  <a:pt x="1087120" y="20320"/>
                </a:cubicBezTo>
                <a:cubicBezTo>
                  <a:pt x="1070951" y="14257"/>
                  <a:pt x="1053557" y="11205"/>
                  <a:pt x="1036320" y="10160"/>
                </a:cubicBezTo>
                <a:cubicBezTo>
                  <a:pt x="941607" y="4420"/>
                  <a:pt x="846667" y="3387"/>
                  <a:pt x="751840" y="0"/>
                </a:cubicBezTo>
                <a:cubicBezTo>
                  <a:pt x="616373" y="3387"/>
                  <a:pt x="480803" y="3864"/>
                  <a:pt x="345440" y="10160"/>
                </a:cubicBezTo>
                <a:cubicBezTo>
                  <a:pt x="334742" y="10658"/>
                  <a:pt x="324539" y="15531"/>
                  <a:pt x="314960" y="20320"/>
                </a:cubicBezTo>
                <a:cubicBezTo>
                  <a:pt x="304038" y="25781"/>
                  <a:pt x="294640" y="33867"/>
                  <a:pt x="284480" y="40640"/>
                </a:cubicBezTo>
                <a:cubicBezTo>
                  <a:pt x="277707" y="50800"/>
                  <a:pt x="272794" y="62486"/>
                  <a:pt x="264160" y="71120"/>
                </a:cubicBezTo>
                <a:cubicBezTo>
                  <a:pt x="246349" y="88931"/>
                  <a:pt x="226337" y="94989"/>
                  <a:pt x="203200" y="101600"/>
                </a:cubicBezTo>
                <a:cubicBezTo>
                  <a:pt x="189774" y="105436"/>
                  <a:pt x="213360" y="77893"/>
                  <a:pt x="193040" y="91440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925436" y="1346361"/>
            <a:ext cx="4178240" cy="2879373"/>
          </a:xfrm>
          <a:prstGeom prst="rect">
            <a:avLst/>
          </a:prstGeom>
          <a:noFill/>
          <a:ln>
            <a:noFill/>
          </a:ln>
        </p:spPr>
        <p:txBody>
          <a:bodyPr wrap="square">
            <a:noAutofit/>
          </a:bodyPr>
          <a:lstStyle/>
          <a:p>
            <a:pPr defTabSz="180000">
              <a:lnSpc>
                <a:spcPct val="150000"/>
              </a:lnSpc>
            </a:pPr>
            <a:r>
              <a:rPr lang="en-US" altLang="ko-KR" sz="1200" dirty="0"/>
              <a:t>&lt;script&gt;</a:t>
            </a:r>
          </a:p>
          <a:p>
            <a:pPr defTabSz="180000">
              <a:lnSpc>
                <a:spcPct val="150000"/>
              </a:lnSpc>
            </a:pPr>
            <a:r>
              <a:rPr lang="en-US" altLang="ko-KR" sz="1200" dirty="0"/>
              <a:t>let </a:t>
            </a:r>
            <a:r>
              <a:rPr lang="en-US" altLang="ko-KR" sz="1200" dirty="0" err="1"/>
              <a:t>addWorker</a:t>
            </a:r>
            <a:r>
              <a:rPr lang="en-US" altLang="ko-KR" sz="1200" dirty="0"/>
              <a:t> = </a:t>
            </a:r>
            <a:r>
              <a:rPr lang="en-US" altLang="ko-KR" sz="1200" b="1" dirty="0"/>
              <a:t>new Worker("add1to10.js")</a:t>
            </a:r>
            <a:r>
              <a:rPr lang="en-US" altLang="ko-KR" sz="1200" dirty="0"/>
              <a:t>; </a:t>
            </a:r>
          </a:p>
          <a:p>
            <a:pPr defTabSz="180000">
              <a:lnSpc>
                <a:spcPct val="150000"/>
              </a:lnSpc>
            </a:pPr>
            <a:endParaRPr lang="ko-KR" altLang="en-US" sz="1200" dirty="0"/>
          </a:p>
          <a:p>
            <a:pPr defTabSz="180000">
              <a:lnSpc>
                <a:spcPct val="150000"/>
              </a:lnSpc>
            </a:pPr>
            <a:endParaRPr lang="en-US" altLang="ko-KR" sz="1200" dirty="0"/>
          </a:p>
          <a:p>
            <a:pPr defTabSz="180000">
              <a:lnSpc>
                <a:spcPct val="150000"/>
              </a:lnSpc>
            </a:pPr>
            <a:endParaRPr lang="en-US" altLang="ko-KR" sz="1200" dirty="0"/>
          </a:p>
          <a:p>
            <a:pPr defTabSz="180000">
              <a:lnSpc>
                <a:spcPct val="150000"/>
              </a:lnSpc>
            </a:pPr>
            <a:r>
              <a:rPr lang="en-US" altLang="ko-KR" sz="1200" dirty="0" err="1"/>
              <a:t>addWorker.</a:t>
            </a:r>
            <a:r>
              <a:rPr lang="en-US" altLang="ko-KR" sz="1200" b="1" dirty="0" err="1"/>
              <a:t>onmessage</a:t>
            </a:r>
            <a:r>
              <a:rPr lang="en-US" altLang="ko-KR" sz="1200" dirty="0"/>
              <a:t> = function (</a:t>
            </a:r>
            <a:r>
              <a:rPr lang="en-US" altLang="ko-KR" sz="1200" b="1" dirty="0">
                <a:solidFill>
                  <a:srgbClr val="FF0000"/>
                </a:solidFill>
              </a:rPr>
              <a:t>e</a:t>
            </a:r>
            <a:r>
              <a:rPr lang="en-US" altLang="ko-KR" sz="1200" dirty="0"/>
              <a:t>) {</a:t>
            </a:r>
            <a:endParaRPr lang="ko-KR" altLang="en-US" sz="1200" dirty="0"/>
          </a:p>
          <a:p>
            <a:pPr defTabSz="180000">
              <a:lnSpc>
                <a:spcPct val="150000"/>
              </a:lnSpc>
            </a:pPr>
            <a:r>
              <a:rPr lang="en-US" altLang="ko-KR" sz="1200" dirty="0"/>
              <a:t>		</a:t>
            </a:r>
            <a:r>
              <a:rPr lang="en-US" altLang="ko-KR" sz="1200" dirty="0" err="1"/>
              <a:t>document.getElementById</a:t>
            </a:r>
            <a:r>
              <a:rPr lang="en-US" altLang="ko-KR" sz="1200" dirty="0"/>
              <a:t>("sum")</a:t>
            </a:r>
          </a:p>
          <a:p>
            <a:pPr defTabSz="180000">
              <a:lnSpc>
                <a:spcPct val="150000"/>
              </a:lnSpc>
            </a:pPr>
            <a:r>
              <a:rPr lang="en-US" altLang="ko-KR" sz="1200" dirty="0"/>
              <a:t>				.</a:t>
            </a:r>
            <a:r>
              <a:rPr lang="en-US" altLang="ko-KR" sz="1200" dirty="0" err="1"/>
              <a:t>innerHTML</a:t>
            </a:r>
            <a:r>
              <a:rPr lang="en-US" altLang="ko-KR" sz="1200" dirty="0"/>
              <a:t> = </a:t>
            </a:r>
            <a:r>
              <a:rPr lang="en-US" altLang="ko-KR" sz="1200" b="1" dirty="0" err="1"/>
              <a:t>e.data</a:t>
            </a:r>
            <a:r>
              <a:rPr lang="en-US" altLang="ko-KR" sz="1200" dirty="0"/>
              <a:t>; </a:t>
            </a:r>
            <a:endParaRPr lang="ko-KR" altLang="en-US" sz="1200" dirty="0"/>
          </a:p>
          <a:p>
            <a:pPr defTabSz="180000">
              <a:lnSpc>
                <a:spcPct val="150000"/>
              </a:lnSpc>
            </a:pPr>
            <a:r>
              <a:rPr lang="en-US" altLang="ko-KR" sz="1200" dirty="0"/>
              <a:t>}</a:t>
            </a:r>
          </a:p>
          <a:p>
            <a:pPr defTabSz="180000">
              <a:lnSpc>
                <a:spcPct val="150000"/>
              </a:lnSpc>
            </a:pPr>
            <a:r>
              <a:rPr lang="en-US" altLang="ko-KR" sz="1200" dirty="0"/>
              <a:t>&lt;/script&gt;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226624" y="952868"/>
            <a:ext cx="12634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HTML </a:t>
            </a:r>
            <a:r>
              <a:rPr lang="ko-KR" altLang="en-US" sz="1400" dirty="0"/>
              <a:t>페이지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428142" y="1251152"/>
            <a:ext cx="11626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80000"/>
            <a:r>
              <a:rPr lang="en-US" altLang="ko-KR" sz="1400" dirty="0"/>
              <a:t>add1to10.js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6505152" y="1510566"/>
            <a:ext cx="1955280" cy="138499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let sum=0;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for(let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=1;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&lt;=10;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++) {</a:t>
            </a:r>
          </a:p>
          <a:p>
            <a:pPr defTabSz="180000"/>
            <a:r>
              <a:rPr lang="en-US" altLang="ko-KR" sz="1200" dirty="0"/>
              <a:t>	sum +=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;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b="1" dirty="0" err="1"/>
              <a:t>postMessage</a:t>
            </a:r>
            <a:r>
              <a:rPr lang="en-US" altLang="ko-KR" sz="1200" b="1" dirty="0"/>
              <a:t>(sum);</a:t>
            </a:r>
            <a:endParaRPr lang="ko-KR" altLang="en-US" sz="1200" b="1" dirty="0"/>
          </a:p>
        </p:txBody>
      </p:sp>
      <p:sp>
        <p:nvSpPr>
          <p:cNvPr id="10" name="자유형 9"/>
          <p:cNvSpPr/>
          <p:nvPr/>
        </p:nvSpPr>
        <p:spPr>
          <a:xfrm>
            <a:off x="4334218" y="1441572"/>
            <a:ext cx="113961" cy="427868"/>
          </a:xfrm>
          <a:custGeom>
            <a:avLst/>
            <a:gdLst>
              <a:gd name="connsiteX0" fmla="*/ 0 w 111760"/>
              <a:gd name="connsiteY0" fmla="*/ 0 h 335280"/>
              <a:gd name="connsiteX1" fmla="*/ 111760 w 111760"/>
              <a:gd name="connsiteY1" fmla="*/ 162560 h 335280"/>
              <a:gd name="connsiteX2" fmla="*/ 0 w 111760"/>
              <a:gd name="connsiteY2" fmla="*/ 335280 h 335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1760" h="335280">
                <a:moveTo>
                  <a:pt x="0" y="0"/>
                </a:moveTo>
                <a:cubicBezTo>
                  <a:pt x="55880" y="53340"/>
                  <a:pt x="111760" y="106680"/>
                  <a:pt x="111760" y="162560"/>
                </a:cubicBezTo>
                <a:cubicBezTo>
                  <a:pt x="111760" y="218440"/>
                  <a:pt x="22013" y="294640"/>
                  <a:pt x="0" y="335280"/>
                </a:cubicBezTo>
              </a:path>
            </a:pathLst>
          </a:custGeom>
          <a:noFill/>
          <a:ln w="1905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/>
          <p:cNvCxnSpPr>
            <a:stCxn id="10" idx="2"/>
            <a:endCxn id="14" idx="2"/>
          </p:cNvCxnSpPr>
          <p:nvPr/>
        </p:nvCxnSpPr>
        <p:spPr>
          <a:xfrm flipV="1">
            <a:off x="4334218" y="1395632"/>
            <a:ext cx="2048773" cy="473808"/>
          </a:xfrm>
          <a:prstGeom prst="straightConnector1">
            <a:avLst/>
          </a:prstGeom>
          <a:ln>
            <a:solidFill>
              <a:srgbClr val="00B05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타원 12"/>
          <p:cNvSpPr/>
          <p:nvPr/>
        </p:nvSpPr>
        <p:spPr>
          <a:xfrm>
            <a:off x="4211960" y="1251152"/>
            <a:ext cx="208280" cy="190420"/>
          </a:xfrm>
          <a:prstGeom prst="ellipse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T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6382991" y="1300422"/>
            <a:ext cx="208280" cy="190420"/>
          </a:xfrm>
          <a:prstGeom prst="ellipse">
            <a:avLst/>
          </a:prstGeom>
          <a:solidFill>
            <a:srgbClr val="FFFF0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</a:rPr>
              <a:t>T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5" name="자유형 14"/>
          <p:cNvSpPr/>
          <p:nvPr/>
        </p:nvSpPr>
        <p:spPr>
          <a:xfrm>
            <a:off x="6487131" y="1490842"/>
            <a:ext cx="97031" cy="204135"/>
          </a:xfrm>
          <a:custGeom>
            <a:avLst/>
            <a:gdLst>
              <a:gd name="connsiteX0" fmla="*/ 1920 w 93360"/>
              <a:gd name="connsiteY0" fmla="*/ 0 h 153931"/>
              <a:gd name="connsiteX1" fmla="*/ 12080 w 93360"/>
              <a:gd name="connsiteY1" fmla="*/ 132080 h 153931"/>
              <a:gd name="connsiteX2" fmla="*/ 93360 w 93360"/>
              <a:gd name="connsiteY2" fmla="*/ 152400 h 153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3360" h="153931">
                <a:moveTo>
                  <a:pt x="1920" y="0"/>
                </a:moveTo>
                <a:cubicBezTo>
                  <a:pt x="-620" y="53340"/>
                  <a:pt x="-3160" y="106680"/>
                  <a:pt x="12080" y="132080"/>
                </a:cubicBezTo>
                <a:cubicBezTo>
                  <a:pt x="27320" y="157480"/>
                  <a:pt x="60340" y="154940"/>
                  <a:pt x="93360" y="152400"/>
                </a:cubicBezTo>
              </a:path>
            </a:pathLst>
          </a:custGeom>
          <a:noFill/>
          <a:ln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자유형 15"/>
          <p:cNvSpPr/>
          <p:nvPr/>
        </p:nvSpPr>
        <p:spPr>
          <a:xfrm>
            <a:off x="6487131" y="1694978"/>
            <a:ext cx="97031" cy="326738"/>
          </a:xfrm>
          <a:custGeom>
            <a:avLst/>
            <a:gdLst>
              <a:gd name="connsiteX0" fmla="*/ 61205 w 81525"/>
              <a:gd name="connsiteY0" fmla="*/ 0 h 142240"/>
              <a:gd name="connsiteX1" fmla="*/ 245 w 81525"/>
              <a:gd name="connsiteY1" fmla="*/ 91440 h 142240"/>
              <a:gd name="connsiteX2" fmla="*/ 81525 w 81525"/>
              <a:gd name="connsiteY2" fmla="*/ 142240 h 142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1525" h="142240">
                <a:moveTo>
                  <a:pt x="61205" y="0"/>
                </a:moveTo>
                <a:cubicBezTo>
                  <a:pt x="29031" y="33866"/>
                  <a:pt x="-3142" y="67733"/>
                  <a:pt x="245" y="91440"/>
                </a:cubicBezTo>
                <a:cubicBezTo>
                  <a:pt x="3632" y="115147"/>
                  <a:pt x="42578" y="128693"/>
                  <a:pt x="81525" y="142240"/>
                </a:cubicBezTo>
              </a:path>
            </a:pathLst>
          </a:custGeom>
          <a:noFill/>
          <a:ln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자유형 16"/>
          <p:cNvSpPr/>
          <p:nvPr/>
        </p:nvSpPr>
        <p:spPr>
          <a:xfrm>
            <a:off x="6487131" y="2017588"/>
            <a:ext cx="97031" cy="729324"/>
          </a:xfrm>
          <a:custGeom>
            <a:avLst/>
            <a:gdLst>
              <a:gd name="connsiteX0" fmla="*/ 91440 w 91440"/>
              <a:gd name="connsiteY0" fmla="*/ 0 h 508000"/>
              <a:gd name="connsiteX1" fmla="*/ 0 w 91440"/>
              <a:gd name="connsiteY1" fmla="*/ 233680 h 508000"/>
              <a:gd name="connsiteX2" fmla="*/ 91440 w 91440"/>
              <a:gd name="connsiteY2" fmla="*/ 508000 h 50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1440" h="508000">
                <a:moveTo>
                  <a:pt x="91440" y="0"/>
                </a:moveTo>
                <a:cubicBezTo>
                  <a:pt x="45720" y="74506"/>
                  <a:pt x="0" y="149013"/>
                  <a:pt x="0" y="233680"/>
                </a:cubicBezTo>
                <a:cubicBezTo>
                  <a:pt x="0" y="318347"/>
                  <a:pt x="45720" y="413173"/>
                  <a:pt x="91440" y="508000"/>
                </a:cubicBezTo>
              </a:path>
            </a:pathLst>
          </a:custGeom>
          <a:noFill/>
          <a:ln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자유형 21"/>
          <p:cNvSpPr/>
          <p:nvPr/>
        </p:nvSpPr>
        <p:spPr>
          <a:xfrm>
            <a:off x="4964172" y="2764038"/>
            <a:ext cx="1296018" cy="45719"/>
          </a:xfrm>
          <a:custGeom>
            <a:avLst/>
            <a:gdLst>
              <a:gd name="connsiteX0" fmla="*/ 3180080 w 3180080"/>
              <a:gd name="connsiteY0" fmla="*/ 0 h 508000"/>
              <a:gd name="connsiteX1" fmla="*/ 1981200 w 3180080"/>
              <a:gd name="connsiteY1" fmla="*/ 264160 h 508000"/>
              <a:gd name="connsiteX2" fmla="*/ 0 w 3180080"/>
              <a:gd name="connsiteY2" fmla="*/ 508000 h 50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80080" h="508000">
                <a:moveTo>
                  <a:pt x="3180080" y="0"/>
                </a:moveTo>
                <a:cubicBezTo>
                  <a:pt x="2845646" y="89746"/>
                  <a:pt x="2511213" y="179493"/>
                  <a:pt x="1981200" y="264160"/>
                </a:cubicBezTo>
                <a:cubicBezTo>
                  <a:pt x="1451187" y="348827"/>
                  <a:pt x="725593" y="428413"/>
                  <a:pt x="0" y="508000"/>
                </a:cubicBezTo>
              </a:path>
            </a:pathLst>
          </a:custGeom>
          <a:noFill/>
          <a:ln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3" name="그룹 22"/>
          <p:cNvGrpSpPr/>
          <p:nvPr/>
        </p:nvGrpSpPr>
        <p:grpSpPr>
          <a:xfrm>
            <a:off x="4161639" y="2946605"/>
            <a:ext cx="615461" cy="510778"/>
            <a:chOff x="3581783" y="3004412"/>
            <a:chExt cx="615461" cy="510778"/>
          </a:xfrm>
        </p:grpSpPr>
        <p:sp>
          <p:nvSpPr>
            <p:cNvPr id="24" name="TextBox 23"/>
            <p:cNvSpPr txBox="1"/>
            <p:nvPr/>
          </p:nvSpPr>
          <p:spPr>
            <a:xfrm>
              <a:off x="3581783" y="3004412"/>
              <a:ext cx="615461" cy="510778"/>
            </a:xfrm>
            <a:prstGeom prst="roundRect">
              <a:avLst/>
            </a:prstGeom>
            <a:solidFill>
              <a:srgbClr val="FFC000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data</a:t>
              </a:r>
            </a:p>
            <a:p>
              <a:r>
                <a:rPr lang="en-US" altLang="ko-KR" sz="1200" dirty="0"/>
                <a:t>       </a:t>
              </a:r>
              <a:endParaRPr lang="ko-KR" altLang="en-US" sz="1200" dirty="0"/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3704851" y="3265632"/>
              <a:ext cx="325765" cy="232492"/>
            </a:xfrm>
            <a:prstGeom prst="rect">
              <a:avLst/>
            </a:prstGeom>
            <a:solidFill>
              <a:schemeClr val="bg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0" bIns="0" rtlCol="0" anchor="ctr"/>
            <a:lstStyle/>
            <a:p>
              <a:r>
                <a:rPr lang="en-US" altLang="ko-KR" sz="1200" dirty="0">
                  <a:solidFill>
                    <a:schemeClr val="tx1"/>
                  </a:solidFill>
                </a:rPr>
                <a:t>"55"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5054370" y="2777115"/>
            <a:ext cx="13067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/>
              <a:t>message </a:t>
            </a:r>
            <a:r>
              <a:rPr lang="ko-KR" altLang="en-US" sz="1200" dirty="0"/>
              <a:t>이벤트</a:t>
            </a:r>
            <a:endParaRPr lang="en-US" altLang="ko-KR" sz="1200" dirty="0"/>
          </a:p>
        </p:txBody>
      </p:sp>
      <p:sp>
        <p:nvSpPr>
          <p:cNvPr id="27" name="모서리가 둥근 사각형 설명선 26"/>
          <p:cNvSpPr/>
          <p:nvPr/>
        </p:nvSpPr>
        <p:spPr>
          <a:xfrm>
            <a:off x="7634921" y="2965765"/>
            <a:ext cx="457200" cy="216024"/>
          </a:xfrm>
          <a:prstGeom prst="wedgeRoundRectCallout">
            <a:avLst>
              <a:gd name="adj1" fmla="val -38610"/>
              <a:gd name="adj2" fmla="val -11622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55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28" name="모서리가 둥근 사각형 설명선 27"/>
          <p:cNvSpPr/>
          <p:nvPr/>
        </p:nvSpPr>
        <p:spPr>
          <a:xfrm>
            <a:off x="2768600" y="3645024"/>
            <a:ext cx="457200" cy="216024"/>
          </a:xfrm>
          <a:prstGeom prst="wedgeRoundRectCallout">
            <a:avLst>
              <a:gd name="adj1" fmla="val 12501"/>
              <a:gd name="adj2" fmla="val -11151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"55"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422344" y="2022125"/>
            <a:ext cx="15536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</a:rPr>
              <a:t>…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</a:rPr>
              <a:t>다른 작업 진행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</a:rPr>
              <a:t>…</a:t>
            </a:r>
            <a:endParaRPr lang="ko-KR" alt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4755892" y="2691688"/>
            <a:ext cx="208280" cy="190420"/>
          </a:xfrm>
          <a:prstGeom prst="ellipse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</a:rPr>
              <a:t>T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1" name="자유형 30"/>
          <p:cNvSpPr/>
          <p:nvPr/>
        </p:nvSpPr>
        <p:spPr>
          <a:xfrm>
            <a:off x="3661087" y="2820196"/>
            <a:ext cx="1094806" cy="101843"/>
          </a:xfrm>
          <a:custGeom>
            <a:avLst/>
            <a:gdLst>
              <a:gd name="connsiteX0" fmla="*/ 1493520 w 1541534"/>
              <a:gd name="connsiteY0" fmla="*/ 0 h 386080"/>
              <a:gd name="connsiteX1" fmla="*/ 1534160 w 1541534"/>
              <a:gd name="connsiteY1" fmla="*/ 132080 h 386080"/>
              <a:gd name="connsiteX2" fmla="*/ 1361440 w 1541534"/>
              <a:gd name="connsiteY2" fmla="*/ 223520 h 386080"/>
              <a:gd name="connsiteX3" fmla="*/ 1056640 w 1541534"/>
              <a:gd name="connsiteY3" fmla="*/ 304800 h 386080"/>
              <a:gd name="connsiteX4" fmla="*/ 0 w 1541534"/>
              <a:gd name="connsiteY4" fmla="*/ 386080 h 386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41534" h="386080">
                <a:moveTo>
                  <a:pt x="1493520" y="0"/>
                </a:moveTo>
                <a:cubicBezTo>
                  <a:pt x="1524846" y="47413"/>
                  <a:pt x="1556173" y="94827"/>
                  <a:pt x="1534160" y="132080"/>
                </a:cubicBezTo>
                <a:cubicBezTo>
                  <a:pt x="1512147" y="169333"/>
                  <a:pt x="1441027" y="194733"/>
                  <a:pt x="1361440" y="223520"/>
                </a:cubicBezTo>
                <a:cubicBezTo>
                  <a:pt x="1281853" y="252307"/>
                  <a:pt x="1283547" y="277707"/>
                  <a:pt x="1056640" y="304800"/>
                </a:cubicBezTo>
                <a:cubicBezTo>
                  <a:pt x="829733" y="331893"/>
                  <a:pt x="414866" y="358986"/>
                  <a:pt x="0" y="386080"/>
                </a:cubicBezTo>
              </a:path>
            </a:pathLst>
          </a:custGeom>
          <a:noFill/>
          <a:ln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/>
          <p:cNvSpPr txBox="1"/>
          <p:nvPr/>
        </p:nvSpPr>
        <p:spPr>
          <a:xfrm>
            <a:off x="925436" y="4225735"/>
            <a:ext cx="9653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실행 결과</a:t>
            </a:r>
          </a:p>
        </p:txBody>
      </p:sp>
      <p:grpSp>
        <p:nvGrpSpPr>
          <p:cNvPr id="37" name="그룹 36"/>
          <p:cNvGrpSpPr/>
          <p:nvPr/>
        </p:nvGrpSpPr>
        <p:grpSpPr>
          <a:xfrm>
            <a:off x="6102837" y="4119799"/>
            <a:ext cx="1948991" cy="480149"/>
            <a:chOff x="6586523" y="5852051"/>
            <a:chExt cx="1948991" cy="480149"/>
          </a:xfrm>
        </p:grpSpPr>
        <p:sp>
          <p:nvSpPr>
            <p:cNvPr id="38" name="타원 37"/>
            <p:cNvSpPr/>
            <p:nvPr/>
          </p:nvSpPr>
          <p:spPr>
            <a:xfrm>
              <a:off x="6586523" y="5891741"/>
              <a:ext cx="208280" cy="19042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err="1">
                  <a:solidFill>
                    <a:schemeClr val="tx1"/>
                  </a:solidFill>
                </a:rPr>
                <a:t>T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39" name="타원 38"/>
            <p:cNvSpPr/>
            <p:nvPr/>
          </p:nvSpPr>
          <p:spPr>
            <a:xfrm>
              <a:off x="6586523" y="6129050"/>
              <a:ext cx="208280" cy="19042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err="1">
                  <a:solidFill>
                    <a:schemeClr val="tx1"/>
                  </a:solidFill>
                </a:rPr>
                <a:t>T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6768684" y="5852051"/>
              <a:ext cx="176683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: </a:t>
              </a:r>
              <a:r>
                <a:rPr lang="ko-KR" altLang="en-US" sz="1200" dirty="0"/>
                <a:t>브라우저 메인 태스크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6773243" y="6055201"/>
              <a:ext cx="109677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: </a:t>
              </a:r>
              <a:r>
                <a:rPr lang="ko-KR" altLang="en-US" sz="1200" dirty="0" err="1"/>
                <a:t>워커</a:t>
              </a:r>
              <a:r>
                <a:rPr lang="ko-KR" altLang="en-US" sz="1200" dirty="0"/>
                <a:t> 태스크</a:t>
              </a:r>
            </a:p>
          </p:txBody>
        </p:sp>
      </p:grpSp>
      <p:sp>
        <p:nvSpPr>
          <p:cNvPr id="42" name="직사각형 41"/>
          <p:cNvSpPr/>
          <p:nvPr/>
        </p:nvSpPr>
        <p:spPr>
          <a:xfrm>
            <a:off x="4366411" y="1574401"/>
            <a:ext cx="389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ym typeface="Wingdings"/>
              </a:rPr>
              <a:t></a:t>
            </a:r>
            <a:endParaRPr lang="ko-KR" altLang="en-US" dirty="0"/>
          </a:p>
        </p:txBody>
      </p:sp>
      <p:sp>
        <p:nvSpPr>
          <p:cNvPr id="43" name="직사각형 42"/>
          <p:cNvSpPr/>
          <p:nvPr/>
        </p:nvSpPr>
        <p:spPr>
          <a:xfrm>
            <a:off x="6102837" y="1502151"/>
            <a:ext cx="389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ym typeface="Wingdings"/>
              </a:rPr>
              <a:t></a:t>
            </a:r>
            <a:endParaRPr lang="ko-KR" altLang="en-US" dirty="0"/>
          </a:p>
        </p:txBody>
      </p:sp>
      <p:sp>
        <p:nvSpPr>
          <p:cNvPr id="45" name="직사각형 44"/>
          <p:cNvSpPr/>
          <p:nvPr/>
        </p:nvSpPr>
        <p:spPr>
          <a:xfrm>
            <a:off x="6133543" y="2596433"/>
            <a:ext cx="30572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sym typeface="Wingdings"/>
              </a:rPr>
              <a:t></a:t>
            </a:r>
            <a:endParaRPr lang="ko-KR" altLang="en-US" dirty="0"/>
          </a:p>
        </p:txBody>
      </p:sp>
      <p:sp>
        <p:nvSpPr>
          <p:cNvPr id="46" name="직사각형 45"/>
          <p:cNvSpPr/>
          <p:nvPr/>
        </p:nvSpPr>
        <p:spPr>
          <a:xfrm>
            <a:off x="3419872" y="3296047"/>
            <a:ext cx="389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ym typeface="Wingdings"/>
              </a:rPr>
              <a:t></a:t>
            </a:r>
            <a:endParaRPr lang="ko-KR" altLang="en-US" dirty="0"/>
          </a:p>
        </p:txBody>
      </p:sp>
      <p:pic>
        <p:nvPicPr>
          <p:cNvPr id="44" name="그림 4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665" y="4550142"/>
            <a:ext cx="3548836" cy="1910493"/>
          </a:xfrm>
          <a:prstGeom prst="rect">
            <a:avLst/>
          </a:prstGeom>
          <a:ln w="6350">
            <a:solidFill>
              <a:srgbClr val="0171C0"/>
            </a:solidFill>
          </a:ln>
        </p:spPr>
      </p:pic>
    </p:spTree>
    <p:extLst>
      <p:ext uri="{BB962C8B-B14F-4D97-AF65-F5344CB8AC3E}">
        <p14:creationId xmlns:p14="http://schemas.microsoft.com/office/powerpoint/2010/main" val="16814937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메인 태스크에서 </a:t>
            </a:r>
            <a:r>
              <a:rPr lang="ko-KR" altLang="en-US" dirty="0" err="1"/>
              <a:t>워커</a:t>
            </a:r>
            <a:r>
              <a:rPr lang="ko-KR" altLang="en-US" dirty="0"/>
              <a:t> 태스크로 </a:t>
            </a:r>
            <a:r>
              <a:rPr lang="en-US" altLang="ko-KR" dirty="0"/>
              <a:t>message </a:t>
            </a:r>
            <a:r>
              <a:rPr lang="ko-KR" altLang="en-US" dirty="0"/>
              <a:t>이벤트 보내기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35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524675" y="1932201"/>
            <a:ext cx="3889960" cy="424677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80000"/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5277203" y="1898031"/>
            <a:ext cx="3096344" cy="4265573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80000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565234" y="2240868"/>
            <a:ext cx="2611823" cy="160036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defTabSz="180000"/>
            <a:r>
              <a:rPr lang="en-US" altLang="ko-KR" sz="1200" dirty="0" err="1">
                <a:solidFill>
                  <a:schemeClr val="tx1"/>
                </a:solidFill>
              </a:rPr>
              <a:t>onmessage</a:t>
            </a:r>
            <a:r>
              <a:rPr lang="en-US" altLang="ko-KR" sz="1200" dirty="0">
                <a:solidFill>
                  <a:schemeClr val="tx1"/>
                </a:solidFill>
              </a:rPr>
              <a:t> = function (e) {</a:t>
            </a:r>
          </a:p>
          <a:p>
            <a:pPr defTabSz="180000"/>
            <a:r>
              <a:rPr lang="en-US" altLang="ko-KR" sz="1200" dirty="0">
                <a:solidFill>
                  <a:schemeClr val="tx1"/>
                </a:solidFill>
              </a:rPr>
              <a:t>	let sum = 0;</a:t>
            </a:r>
          </a:p>
          <a:p>
            <a:pPr defTabSz="180000"/>
            <a:r>
              <a:rPr lang="en-US" altLang="ko-KR" sz="1200" dirty="0">
                <a:solidFill>
                  <a:schemeClr val="tx1"/>
                </a:solidFill>
              </a:rPr>
              <a:t>	let from = </a:t>
            </a:r>
            <a:r>
              <a:rPr lang="en-US" altLang="ko-KR" sz="1200" dirty="0" err="1">
                <a:solidFill>
                  <a:schemeClr val="tx1"/>
                </a:solidFill>
              </a:rPr>
              <a:t>parseInt</a:t>
            </a:r>
            <a:r>
              <a:rPr lang="en-US" altLang="ko-KR" sz="1200" dirty="0">
                <a:solidFill>
                  <a:schemeClr val="tx1"/>
                </a:solidFill>
              </a:rPr>
              <a:t>(</a:t>
            </a:r>
            <a:r>
              <a:rPr lang="en-US" altLang="ko-KR" sz="1200" dirty="0" err="1">
                <a:solidFill>
                  <a:schemeClr val="tx1"/>
                </a:solidFill>
              </a:rPr>
              <a:t>e.data.from</a:t>
            </a:r>
            <a:r>
              <a:rPr lang="en-US" altLang="ko-KR" sz="1200" dirty="0">
                <a:solidFill>
                  <a:schemeClr val="tx1"/>
                </a:solidFill>
              </a:rPr>
              <a:t>);</a:t>
            </a:r>
          </a:p>
          <a:p>
            <a:pPr defTabSz="180000"/>
            <a:r>
              <a:rPr lang="en-US" altLang="ko-KR" sz="1200" dirty="0">
                <a:solidFill>
                  <a:schemeClr val="tx1"/>
                </a:solidFill>
              </a:rPr>
              <a:t>	let to = </a:t>
            </a:r>
            <a:r>
              <a:rPr lang="en-US" altLang="ko-KR" sz="1200" dirty="0" err="1">
                <a:solidFill>
                  <a:schemeClr val="tx1"/>
                </a:solidFill>
              </a:rPr>
              <a:t>parseInt</a:t>
            </a:r>
            <a:r>
              <a:rPr lang="en-US" altLang="ko-KR" sz="1200" dirty="0">
                <a:solidFill>
                  <a:schemeClr val="tx1"/>
                </a:solidFill>
              </a:rPr>
              <a:t>(e.data.to);</a:t>
            </a:r>
          </a:p>
          <a:p>
            <a:pPr defTabSz="180000"/>
            <a:r>
              <a:rPr lang="en-US" altLang="ko-KR" sz="1200" dirty="0">
                <a:solidFill>
                  <a:schemeClr val="tx1"/>
                </a:solidFill>
              </a:rPr>
              <a:t>	for(let </a:t>
            </a:r>
            <a:r>
              <a:rPr lang="en-US" altLang="ko-KR" sz="1200" dirty="0" err="1">
                <a:solidFill>
                  <a:schemeClr val="tx1"/>
                </a:solidFill>
              </a:rPr>
              <a:t>i</a:t>
            </a:r>
            <a:r>
              <a:rPr lang="en-US" altLang="ko-KR" sz="1200" dirty="0">
                <a:solidFill>
                  <a:schemeClr val="tx1"/>
                </a:solidFill>
              </a:rPr>
              <a:t>=from; </a:t>
            </a:r>
            <a:r>
              <a:rPr lang="en-US" altLang="ko-KR" sz="1200" dirty="0" err="1">
                <a:solidFill>
                  <a:schemeClr val="tx1"/>
                </a:solidFill>
              </a:rPr>
              <a:t>i</a:t>
            </a:r>
            <a:r>
              <a:rPr lang="en-US" altLang="ko-KR" sz="1200" dirty="0">
                <a:solidFill>
                  <a:schemeClr val="tx1"/>
                </a:solidFill>
              </a:rPr>
              <a:t>&lt;=to; </a:t>
            </a:r>
            <a:r>
              <a:rPr lang="en-US" altLang="ko-KR" sz="1200" dirty="0" err="1">
                <a:solidFill>
                  <a:schemeClr val="tx1"/>
                </a:solidFill>
              </a:rPr>
              <a:t>i</a:t>
            </a:r>
            <a:r>
              <a:rPr lang="en-US" altLang="ko-KR" sz="1200" dirty="0">
                <a:solidFill>
                  <a:schemeClr val="tx1"/>
                </a:solidFill>
              </a:rPr>
              <a:t>++) </a:t>
            </a:r>
          </a:p>
          <a:p>
            <a:pPr defTabSz="180000"/>
            <a:r>
              <a:rPr lang="en-US" altLang="ko-KR" sz="1200" dirty="0">
                <a:solidFill>
                  <a:schemeClr val="tx1"/>
                </a:solidFill>
              </a:rPr>
              <a:t>		sum += </a:t>
            </a:r>
            <a:r>
              <a:rPr lang="en-US" altLang="ko-KR" sz="1200" dirty="0" err="1">
                <a:solidFill>
                  <a:schemeClr val="tx1"/>
                </a:solidFill>
              </a:rPr>
              <a:t>i</a:t>
            </a:r>
            <a:r>
              <a:rPr lang="en-US" altLang="ko-KR" sz="1200" dirty="0">
                <a:solidFill>
                  <a:schemeClr val="tx1"/>
                </a:solidFill>
              </a:rPr>
              <a:t>;</a:t>
            </a:r>
          </a:p>
          <a:p>
            <a:pPr defTabSz="180000"/>
            <a:r>
              <a:rPr lang="en-US" altLang="ko-KR" sz="1200" dirty="0">
                <a:solidFill>
                  <a:schemeClr val="tx1"/>
                </a:solidFill>
              </a:rPr>
              <a:t>	</a:t>
            </a:r>
            <a:r>
              <a:rPr lang="en-US" altLang="ko-KR" sz="1200" dirty="0" err="1">
                <a:solidFill>
                  <a:schemeClr val="tx1"/>
                </a:solidFill>
              </a:rPr>
              <a:t>postMessage</a:t>
            </a:r>
            <a:r>
              <a:rPr lang="en-US" altLang="ko-KR" sz="1200" dirty="0">
                <a:solidFill>
                  <a:schemeClr val="tx1"/>
                </a:solidFill>
              </a:rPr>
              <a:t>(sum);</a:t>
            </a:r>
          </a:p>
          <a:p>
            <a:pPr defTabSz="180000"/>
            <a:r>
              <a:rPr lang="en-US" altLang="ko-KR" sz="1200" dirty="0">
                <a:solidFill>
                  <a:schemeClr val="tx1"/>
                </a:solidFill>
              </a:rPr>
              <a:t>}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511858" y="1933091"/>
            <a:ext cx="6559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80000" fontAlgn="base"/>
            <a:r>
              <a:rPr lang="en-US" altLang="ko-KR" sz="1400" dirty="0"/>
              <a:t>add.js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668691" y="2206421"/>
            <a:ext cx="3600400" cy="195315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defTabSz="180000"/>
            <a:r>
              <a:rPr lang="en-US" altLang="ko-KR" sz="1200" dirty="0">
                <a:solidFill>
                  <a:schemeClr val="tx1"/>
                </a:solidFill>
              </a:rPr>
              <a:t>&lt;html&gt;</a:t>
            </a:r>
          </a:p>
          <a:p>
            <a:pPr defTabSz="180000"/>
            <a:r>
              <a:rPr lang="en-US" altLang="ko-KR" sz="1200" dirty="0">
                <a:solidFill>
                  <a:schemeClr val="tx1"/>
                </a:solidFill>
              </a:rPr>
              <a:t>&lt;script&gt;</a:t>
            </a:r>
          </a:p>
          <a:p>
            <a:pPr defTabSz="180000"/>
            <a:r>
              <a:rPr lang="en-US" altLang="ko-KR" sz="1200" dirty="0">
                <a:solidFill>
                  <a:schemeClr val="tx1"/>
                </a:solidFill>
              </a:rPr>
              <a:t>	let </a:t>
            </a:r>
            <a:r>
              <a:rPr lang="en-US" altLang="ko-KR" sz="1200" b="1" dirty="0" err="1">
                <a:solidFill>
                  <a:schemeClr val="tx1"/>
                </a:solidFill>
              </a:rPr>
              <a:t>addWorker</a:t>
            </a:r>
            <a:r>
              <a:rPr lang="en-US" altLang="ko-KR" sz="1200" dirty="0">
                <a:solidFill>
                  <a:schemeClr val="tx1"/>
                </a:solidFill>
              </a:rPr>
              <a:t> = </a:t>
            </a:r>
            <a:r>
              <a:rPr lang="en-US" altLang="ko-KR" sz="1200" b="1" dirty="0">
                <a:solidFill>
                  <a:schemeClr val="tx1"/>
                </a:solidFill>
              </a:rPr>
              <a:t>new Worker(</a:t>
            </a:r>
            <a:r>
              <a:rPr lang="en-US" altLang="ko-KR" sz="1200" dirty="0">
                <a:solidFill>
                  <a:schemeClr val="tx1"/>
                </a:solidFill>
              </a:rPr>
              <a:t>"</a:t>
            </a:r>
            <a:r>
              <a:rPr lang="en-US" altLang="ko-KR" sz="1200" b="1" dirty="0">
                <a:solidFill>
                  <a:schemeClr val="tx1"/>
                </a:solidFill>
              </a:rPr>
              <a:t>add.js</a:t>
            </a:r>
            <a:r>
              <a:rPr lang="en-US" altLang="ko-KR" sz="1200" dirty="0">
                <a:solidFill>
                  <a:schemeClr val="tx1"/>
                </a:solidFill>
              </a:rPr>
              <a:t>");</a:t>
            </a:r>
          </a:p>
          <a:p>
            <a:pPr defTabSz="180000"/>
            <a:endParaRPr lang="en-US" altLang="ko-KR" sz="1200" dirty="0">
              <a:solidFill>
                <a:schemeClr val="tx1"/>
              </a:solidFill>
            </a:endParaRPr>
          </a:p>
          <a:p>
            <a:pPr defTabSz="180000"/>
            <a:r>
              <a:rPr lang="en-US" altLang="ko-KR" sz="1200" dirty="0">
                <a:solidFill>
                  <a:schemeClr val="tx1"/>
                </a:solidFill>
              </a:rPr>
              <a:t>	</a:t>
            </a:r>
            <a:r>
              <a:rPr lang="en-US" altLang="ko-KR" sz="1200" b="1" dirty="0" err="1">
                <a:solidFill>
                  <a:schemeClr val="tx1"/>
                </a:solidFill>
              </a:rPr>
              <a:t>addWorkder.onmessage</a:t>
            </a:r>
            <a:r>
              <a:rPr lang="en-US" altLang="ko-KR" sz="1200" b="1" dirty="0">
                <a:solidFill>
                  <a:schemeClr val="tx1"/>
                </a:solidFill>
              </a:rPr>
              <a:t>= function(e) { ... }</a:t>
            </a:r>
          </a:p>
          <a:p>
            <a:pPr defTabSz="180000"/>
            <a:endParaRPr lang="en-US" altLang="ko-KR" sz="1200" b="1" dirty="0">
              <a:solidFill>
                <a:schemeClr val="tx1"/>
              </a:solidFill>
            </a:endParaRPr>
          </a:p>
          <a:p>
            <a:pPr defTabSz="180000"/>
            <a:r>
              <a:rPr lang="en-US" altLang="ko-KR" sz="1200" b="1" dirty="0">
                <a:solidFill>
                  <a:schemeClr val="tx1"/>
                </a:solidFill>
              </a:rPr>
              <a:t>	</a:t>
            </a:r>
            <a:r>
              <a:rPr lang="en-US" altLang="ko-KR" sz="1200" b="1" dirty="0" err="1">
                <a:solidFill>
                  <a:schemeClr val="tx1"/>
                </a:solidFill>
              </a:rPr>
              <a:t>addWorker.postMessage</a:t>
            </a:r>
            <a:r>
              <a:rPr lang="en-US" altLang="ko-KR" sz="1200" b="1" dirty="0">
                <a:solidFill>
                  <a:schemeClr val="tx1"/>
                </a:solidFill>
              </a:rPr>
              <a:t>(parameters); </a:t>
            </a:r>
          </a:p>
          <a:p>
            <a:pPr defTabSz="180000"/>
            <a:r>
              <a:rPr lang="en-US" altLang="ko-KR" sz="1200" dirty="0">
                <a:solidFill>
                  <a:schemeClr val="tx1"/>
                </a:solidFill>
              </a:rPr>
              <a:t>&lt;/script&gt;</a:t>
            </a:r>
          </a:p>
          <a:p>
            <a:pPr defTabSz="180000"/>
            <a:r>
              <a:rPr lang="en-US" altLang="ko-KR" sz="1200" dirty="0">
                <a:solidFill>
                  <a:schemeClr val="tx1"/>
                </a:solidFill>
              </a:rPr>
              <a:t>…</a:t>
            </a:r>
          </a:p>
          <a:p>
            <a:pPr defTabSz="180000"/>
            <a:r>
              <a:rPr lang="en-US" altLang="ko-KR" sz="1200" dirty="0">
                <a:solidFill>
                  <a:schemeClr val="tx1"/>
                </a:solidFill>
              </a:rPr>
              <a:t>&lt;/html&gt;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820819" y="1898644"/>
            <a:ext cx="12634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80000" fontAlgn="base"/>
            <a:r>
              <a:rPr lang="en-US" altLang="ko-KR" sz="1400" dirty="0"/>
              <a:t>HTML </a:t>
            </a:r>
            <a:r>
              <a:rPr lang="ko-KR" altLang="en-US" sz="1400" dirty="0"/>
              <a:t>페이지</a:t>
            </a:r>
            <a:endParaRPr lang="en-US" altLang="ko-KR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1775993" y="6204102"/>
            <a:ext cx="12073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메인 태스크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247363" y="6255876"/>
            <a:ext cx="11448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 err="1"/>
              <a:t>워커</a:t>
            </a:r>
            <a:r>
              <a:rPr lang="ko-KR" altLang="en-US" sz="1400" dirty="0"/>
              <a:t> 태스크</a:t>
            </a:r>
            <a:endParaRPr lang="en-US" altLang="ko-KR" sz="1400" dirty="0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1871773" y="4449166"/>
            <a:ext cx="1041649" cy="1212081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5634566" y="4785781"/>
            <a:ext cx="1388539" cy="302896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"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100" dirty="0" err="1">
                <a:solidFill>
                  <a:schemeClr val="tx1"/>
                </a:solidFill>
              </a:rPr>
              <a:t>onmessage</a:t>
            </a:r>
            <a:r>
              <a:rPr lang="en-US" altLang="ko-KR" sz="1100" dirty="0">
                <a:solidFill>
                  <a:schemeClr val="tx1"/>
                </a:solidFill>
              </a:rPr>
              <a:t> </a:t>
            </a:r>
            <a:r>
              <a:rPr lang="ko-KR" altLang="en-US" sz="1100" dirty="0" err="1">
                <a:solidFill>
                  <a:schemeClr val="tx1"/>
                </a:solidFill>
              </a:rPr>
              <a:t>리스너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6318189" y="4029451"/>
            <a:ext cx="1296145" cy="302896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"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100" dirty="0" err="1">
                <a:solidFill>
                  <a:schemeClr val="tx1"/>
                </a:solidFill>
              </a:rPr>
              <a:t>postMessage</a:t>
            </a:r>
            <a:r>
              <a:rPr lang="en-US" altLang="ko-KR" sz="1100" dirty="0">
                <a:solidFill>
                  <a:schemeClr val="tx1"/>
                </a:solidFill>
              </a:rPr>
              <a:t>()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30" name="자유형 29"/>
          <p:cNvSpPr/>
          <p:nvPr/>
        </p:nvSpPr>
        <p:spPr>
          <a:xfrm>
            <a:off x="7170085" y="3501009"/>
            <a:ext cx="608699" cy="648003"/>
          </a:xfrm>
          <a:custGeom>
            <a:avLst/>
            <a:gdLst>
              <a:gd name="connsiteX0" fmla="*/ 0 w 775930"/>
              <a:gd name="connsiteY0" fmla="*/ 0 h 660400"/>
              <a:gd name="connsiteX1" fmla="*/ 736600 w 775930"/>
              <a:gd name="connsiteY1" fmla="*/ 266700 h 660400"/>
              <a:gd name="connsiteX2" fmla="*/ 609600 w 775930"/>
              <a:gd name="connsiteY2" fmla="*/ 660400 h 66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75930" h="660400">
                <a:moveTo>
                  <a:pt x="0" y="0"/>
                </a:moveTo>
                <a:cubicBezTo>
                  <a:pt x="317500" y="78316"/>
                  <a:pt x="635000" y="156633"/>
                  <a:pt x="736600" y="266700"/>
                </a:cubicBezTo>
                <a:cubicBezTo>
                  <a:pt x="838200" y="376767"/>
                  <a:pt x="723900" y="518583"/>
                  <a:pt x="609600" y="660400"/>
                </a:cubicBezTo>
              </a:path>
            </a:pathLst>
          </a:custGeom>
          <a:noFill/>
          <a:ln w="12700">
            <a:solidFill>
              <a:srgbClr val="FF0000"/>
            </a:solidFill>
            <a:prstDash val="sysDot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모서리가 둥근 직사각형 31"/>
          <p:cNvSpPr/>
          <p:nvPr/>
        </p:nvSpPr>
        <p:spPr>
          <a:xfrm>
            <a:off x="2017095" y="5059215"/>
            <a:ext cx="756756" cy="414328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"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100" dirty="0" err="1">
                <a:solidFill>
                  <a:schemeClr val="tx1"/>
                </a:solidFill>
              </a:rPr>
              <a:t>onmessage</a:t>
            </a:r>
            <a:r>
              <a:rPr lang="en-US" altLang="ko-KR" sz="1100" dirty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ko-KR" altLang="en-US" sz="1100" dirty="0" err="1">
                <a:solidFill>
                  <a:schemeClr val="tx1"/>
                </a:solidFill>
              </a:rPr>
              <a:t>리스너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1878093" y="4200076"/>
            <a:ext cx="95321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dirty="0" err="1">
                <a:solidFill>
                  <a:srgbClr val="0070C0"/>
                </a:solidFill>
              </a:rPr>
              <a:t>addWorker</a:t>
            </a:r>
            <a:endParaRPr lang="ko-KR" altLang="en-US" sz="1200" dirty="0">
              <a:solidFill>
                <a:srgbClr val="0070C0"/>
              </a:solidFill>
            </a:endParaRPr>
          </a:p>
        </p:txBody>
      </p:sp>
      <p:sp>
        <p:nvSpPr>
          <p:cNvPr id="36" name="모서리가 둥근 직사각형 35"/>
          <p:cNvSpPr/>
          <p:nvPr/>
        </p:nvSpPr>
        <p:spPr>
          <a:xfrm>
            <a:off x="2017095" y="4538280"/>
            <a:ext cx="727203" cy="337243"/>
          </a:xfrm>
          <a:prstGeom prst="roundRect">
            <a:avLst>
              <a:gd name="adj" fmla="val 50000"/>
            </a:avLst>
          </a:prstGeom>
          <a:solidFill>
            <a:srgbClr val="C9E7A7"/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post</a:t>
            </a:r>
          </a:p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Message()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40" name="자유형 39"/>
          <p:cNvSpPr/>
          <p:nvPr/>
        </p:nvSpPr>
        <p:spPr>
          <a:xfrm>
            <a:off x="2744299" y="4693509"/>
            <a:ext cx="2904192" cy="262026"/>
          </a:xfrm>
          <a:custGeom>
            <a:avLst/>
            <a:gdLst>
              <a:gd name="connsiteX0" fmla="*/ 0 w 1548713"/>
              <a:gd name="connsiteY0" fmla="*/ 0 h 303580"/>
              <a:gd name="connsiteX1" fmla="*/ 609600 w 1548713"/>
              <a:gd name="connsiteY1" fmla="*/ 65902 h 303580"/>
              <a:gd name="connsiteX2" fmla="*/ 1037967 w 1548713"/>
              <a:gd name="connsiteY2" fmla="*/ 280086 h 303580"/>
              <a:gd name="connsiteX3" fmla="*/ 1548713 w 1548713"/>
              <a:gd name="connsiteY3" fmla="*/ 288324 h 303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48713" h="303580">
                <a:moveTo>
                  <a:pt x="0" y="0"/>
                </a:moveTo>
                <a:cubicBezTo>
                  <a:pt x="218303" y="9610"/>
                  <a:pt x="436606" y="19221"/>
                  <a:pt x="609600" y="65902"/>
                </a:cubicBezTo>
                <a:cubicBezTo>
                  <a:pt x="782594" y="112583"/>
                  <a:pt x="881448" y="243016"/>
                  <a:pt x="1037967" y="280086"/>
                </a:cubicBezTo>
                <a:cubicBezTo>
                  <a:pt x="1194486" y="317156"/>
                  <a:pt x="1371599" y="302740"/>
                  <a:pt x="1548713" y="288324"/>
                </a:cubicBezTo>
              </a:path>
            </a:pathLst>
          </a:custGeom>
          <a:noFill/>
          <a:ln>
            <a:solidFill>
              <a:srgbClr val="00B0F0"/>
            </a:solidFill>
            <a:prstDash val="sysDot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자유형 40"/>
          <p:cNvSpPr/>
          <p:nvPr/>
        </p:nvSpPr>
        <p:spPr>
          <a:xfrm>
            <a:off x="2773851" y="4171101"/>
            <a:ext cx="3533666" cy="1058100"/>
          </a:xfrm>
          <a:custGeom>
            <a:avLst/>
            <a:gdLst>
              <a:gd name="connsiteX0" fmla="*/ 2183027 w 2183027"/>
              <a:gd name="connsiteY0" fmla="*/ 3059 h 1617884"/>
              <a:gd name="connsiteX1" fmla="*/ 1178011 w 2183027"/>
              <a:gd name="connsiteY1" fmla="*/ 217243 h 1617884"/>
              <a:gd name="connsiteX2" fmla="*/ 691979 w 2183027"/>
              <a:gd name="connsiteY2" fmla="*/ 1387016 h 1617884"/>
              <a:gd name="connsiteX3" fmla="*/ 0 w 2183027"/>
              <a:gd name="connsiteY3" fmla="*/ 1617675 h 1617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83027" h="1617884">
                <a:moveTo>
                  <a:pt x="2183027" y="3059"/>
                </a:moveTo>
                <a:cubicBezTo>
                  <a:pt x="1804773" y="-5179"/>
                  <a:pt x="1426519" y="-13416"/>
                  <a:pt x="1178011" y="217243"/>
                </a:cubicBezTo>
                <a:cubicBezTo>
                  <a:pt x="929503" y="447902"/>
                  <a:pt x="888314" y="1153611"/>
                  <a:pt x="691979" y="1387016"/>
                </a:cubicBezTo>
                <a:cubicBezTo>
                  <a:pt x="495644" y="1620421"/>
                  <a:pt x="247822" y="1619048"/>
                  <a:pt x="0" y="1617675"/>
                </a:cubicBezTo>
              </a:path>
            </a:pathLst>
          </a:custGeom>
          <a:noFill/>
          <a:ln w="12700">
            <a:solidFill>
              <a:srgbClr val="FF0000"/>
            </a:solidFill>
            <a:prstDash val="sysDot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자유형 41"/>
          <p:cNvSpPr/>
          <p:nvPr/>
        </p:nvSpPr>
        <p:spPr>
          <a:xfrm>
            <a:off x="5400784" y="2409517"/>
            <a:ext cx="589867" cy="2382481"/>
          </a:xfrm>
          <a:custGeom>
            <a:avLst/>
            <a:gdLst>
              <a:gd name="connsiteX0" fmla="*/ 551922 w 556331"/>
              <a:gd name="connsiteY0" fmla="*/ 2240692 h 2240692"/>
              <a:gd name="connsiteX1" fmla="*/ 486019 w 556331"/>
              <a:gd name="connsiteY1" fmla="*/ 1869989 h 2240692"/>
              <a:gd name="connsiteX2" fmla="*/ 65889 w 556331"/>
              <a:gd name="connsiteY2" fmla="*/ 1499286 h 2240692"/>
              <a:gd name="connsiteX3" fmla="*/ 16462 w 556331"/>
              <a:gd name="connsiteY3" fmla="*/ 255373 h 2240692"/>
              <a:gd name="connsiteX4" fmla="*/ 222408 w 556331"/>
              <a:gd name="connsiteY4" fmla="*/ 0 h 2240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6331" h="2240692">
                <a:moveTo>
                  <a:pt x="551922" y="2240692"/>
                </a:moveTo>
                <a:cubicBezTo>
                  <a:pt x="559473" y="2117124"/>
                  <a:pt x="567024" y="1993557"/>
                  <a:pt x="486019" y="1869989"/>
                </a:cubicBezTo>
                <a:cubicBezTo>
                  <a:pt x="405014" y="1746421"/>
                  <a:pt x="144148" y="1768389"/>
                  <a:pt x="65889" y="1499286"/>
                </a:cubicBezTo>
                <a:cubicBezTo>
                  <a:pt x="-12370" y="1230183"/>
                  <a:pt x="-9624" y="505254"/>
                  <a:pt x="16462" y="255373"/>
                </a:cubicBezTo>
                <a:cubicBezTo>
                  <a:pt x="42548" y="5492"/>
                  <a:pt x="132478" y="2746"/>
                  <a:pt x="222408" y="0"/>
                </a:cubicBezTo>
              </a:path>
            </a:pathLst>
          </a:custGeom>
          <a:noFill/>
          <a:ln>
            <a:solidFill>
              <a:srgbClr val="00B0F0"/>
            </a:solidFill>
            <a:prstDash val="sysDot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524675" y="1378645"/>
            <a:ext cx="8280919" cy="33855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let </a:t>
            </a:r>
            <a:r>
              <a:rPr lang="en-US" altLang="ko-KR" sz="1600" kern="0" dirty="0" err="1">
                <a:solidFill>
                  <a:srgbClr val="000000"/>
                </a:solidFill>
                <a:latin typeface="+mj-ea"/>
                <a:ea typeface="+mj-ea"/>
              </a:rPr>
              <a:t>addWorker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 = new Worker("add.js");</a:t>
            </a:r>
            <a:r>
              <a:rPr lang="ko-KR" altLang="en-US" sz="1600" kern="0" dirty="0">
                <a:solidFill>
                  <a:srgbClr val="000000"/>
                </a:solidFill>
                <a:latin typeface="+mj-ea"/>
                <a:ea typeface="+mj-ea"/>
              </a:rPr>
              <a:t>의 </a:t>
            </a:r>
            <a:r>
              <a:rPr lang="ko-KR" altLang="en-US" sz="1600" kern="0" dirty="0" err="1">
                <a:solidFill>
                  <a:srgbClr val="000000"/>
                </a:solidFill>
                <a:latin typeface="+mj-ea"/>
                <a:ea typeface="+mj-ea"/>
              </a:rPr>
              <a:t>실행으로형성된</a:t>
            </a:r>
            <a:r>
              <a:rPr lang="ko-KR" altLang="en-US" sz="1600" kern="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ko-KR" altLang="en-US" sz="1600" dirty="0"/>
              <a:t>메인 태스크와 </a:t>
            </a:r>
            <a:r>
              <a:rPr lang="ko-KR" altLang="en-US" sz="1600" dirty="0" err="1"/>
              <a:t>워커</a:t>
            </a:r>
            <a:r>
              <a:rPr lang="ko-KR" altLang="en-US" sz="1600" dirty="0"/>
              <a:t> 태스크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4550335" y="1929997"/>
            <a:ext cx="36740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>
                <a:sym typeface="Wingdings"/>
              </a:rPr>
              <a:t></a:t>
            </a:r>
            <a:endParaRPr lang="ko-KR" altLang="en-US" sz="1600" dirty="0"/>
          </a:p>
        </p:txBody>
      </p:sp>
      <p:sp>
        <p:nvSpPr>
          <p:cNvPr id="24" name="직사각형 23"/>
          <p:cNvSpPr/>
          <p:nvPr/>
        </p:nvSpPr>
        <p:spPr>
          <a:xfrm>
            <a:off x="4636944" y="4667442"/>
            <a:ext cx="36740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 smtClean="0">
                <a:sym typeface="Wingdings"/>
              </a:rPr>
              <a:t></a:t>
            </a:r>
            <a:endParaRPr lang="ko-KR" altLang="en-US" sz="1200" dirty="0"/>
          </a:p>
        </p:txBody>
      </p:sp>
      <p:sp>
        <p:nvSpPr>
          <p:cNvPr id="25" name="직사각형 24"/>
          <p:cNvSpPr/>
          <p:nvPr/>
        </p:nvSpPr>
        <p:spPr>
          <a:xfrm>
            <a:off x="5095062" y="3189942"/>
            <a:ext cx="30572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sym typeface="Wingdings"/>
              </a:rPr>
              <a:t></a:t>
            </a:r>
            <a:endParaRPr lang="ko-KR" altLang="en-US" sz="1600" dirty="0"/>
          </a:p>
        </p:txBody>
      </p:sp>
      <p:sp>
        <p:nvSpPr>
          <p:cNvPr id="26" name="직사각형 25"/>
          <p:cNvSpPr/>
          <p:nvPr/>
        </p:nvSpPr>
        <p:spPr>
          <a:xfrm>
            <a:off x="7684227" y="3792820"/>
            <a:ext cx="36740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 smtClean="0">
                <a:sym typeface="Wingdings"/>
              </a:rPr>
              <a:t></a:t>
            </a:r>
            <a:endParaRPr lang="ko-KR" altLang="en-US" sz="1600" dirty="0"/>
          </a:p>
        </p:txBody>
      </p:sp>
      <p:sp>
        <p:nvSpPr>
          <p:cNvPr id="16" name="자유형 15"/>
          <p:cNvSpPr/>
          <p:nvPr/>
        </p:nvSpPr>
        <p:spPr>
          <a:xfrm>
            <a:off x="3796301" y="2207491"/>
            <a:ext cx="1469205" cy="525435"/>
          </a:xfrm>
          <a:custGeom>
            <a:avLst/>
            <a:gdLst>
              <a:gd name="connsiteX0" fmla="*/ 0 w 1469205"/>
              <a:gd name="connsiteY0" fmla="*/ 525435 h 525435"/>
              <a:gd name="connsiteX1" fmla="*/ 739739 w 1469205"/>
              <a:gd name="connsiteY1" fmla="*/ 16864 h 525435"/>
              <a:gd name="connsiteX2" fmla="*/ 1469205 w 1469205"/>
              <a:gd name="connsiteY2" fmla="*/ 124743 h 525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69205" h="525435">
                <a:moveTo>
                  <a:pt x="0" y="525435"/>
                </a:moveTo>
                <a:cubicBezTo>
                  <a:pt x="247436" y="304540"/>
                  <a:pt x="494872" y="83646"/>
                  <a:pt x="739739" y="16864"/>
                </a:cubicBezTo>
                <a:cubicBezTo>
                  <a:pt x="984606" y="-49918"/>
                  <a:pt x="1346771" y="101626"/>
                  <a:pt x="1469205" y="124743"/>
                </a:cubicBezTo>
              </a:path>
            </a:pathLst>
          </a:custGeom>
          <a:noFill/>
          <a:ln w="12700">
            <a:solidFill>
              <a:srgbClr val="FF0000"/>
            </a:solidFill>
            <a:prstDash val="sysDot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2938386" y="5189735"/>
            <a:ext cx="36740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>
                <a:sym typeface="Wingdings" panose="05000000000000000000" pitchFamily="2" charset="2"/>
              </a:rPr>
              <a:t></a:t>
            </a:r>
            <a:endParaRPr lang="ko-KR" altLang="en-US" sz="1600" dirty="0"/>
          </a:p>
        </p:txBody>
      </p:sp>
      <p:sp>
        <p:nvSpPr>
          <p:cNvPr id="29" name="모서리가 둥근 사각형 설명선 28"/>
          <p:cNvSpPr/>
          <p:nvPr/>
        </p:nvSpPr>
        <p:spPr>
          <a:xfrm>
            <a:off x="4493925" y="2394246"/>
            <a:ext cx="632706" cy="502416"/>
          </a:xfrm>
          <a:prstGeom prst="wedgeRoundRectCallout">
            <a:avLst>
              <a:gd name="adj1" fmla="val -10413"/>
              <a:gd name="adj2" fmla="val -84523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워커 </a:t>
            </a:r>
            <a:endParaRPr lang="en-US" altLang="ko-KR" sz="10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태스크</a:t>
            </a:r>
            <a:endParaRPr lang="en-US" altLang="ko-KR" sz="10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 생성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51105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메인 태스크와 </a:t>
            </a:r>
            <a:r>
              <a:rPr lang="ko-KR" altLang="en-US" dirty="0" err="1"/>
              <a:t>워커</a:t>
            </a:r>
            <a:r>
              <a:rPr lang="ko-KR" altLang="en-US" dirty="0"/>
              <a:t> 태스크 사이의 데이터 전송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36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402995" y="1556791"/>
            <a:ext cx="3889960" cy="424677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80000"/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5148064" y="1537990"/>
            <a:ext cx="3096344" cy="4265573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80000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436095" y="1880827"/>
            <a:ext cx="2611823" cy="160036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defTabSz="180000"/>
            <a:r>
              <a:rPr lang="en-US" altLang="ko-KR" sz="1200" dirty="0" err="1">
                <a:solidFill>
                  <a:schemeClr val="tx1"/>
                </a:solidFill>
              </a:rPr>
              <a:t>onmessage</a:t>
            </a:r>
            <a:r>
              <a:rPr lang="en-US" altLang="ko-KR" sz="1200" dirty="0">
                <a:solidFill>
                  <a:schemeClr val="tx1"/>
                </a:solidFill>
              </a:rPr>
              <a:t> = function (e) {</a:t>
            </a:r>
          </a:p>
          <a:p>
            <a:pPr defTabSz="180000"/>
            <a:r>
              <a:rPr lang="en-US" altLang="ko-KR" sz="1200" dirty="0">
                <a:solidFill>
                  <a:schemeClr val="tx1"/>
                </a:solidFill>
              </a:rPr>
              <a:t>	let sum = 0;</a:t>
            </a:r>
          </a:p>
          <a:p>
            <a:pPr defTabSz="180000"/>
            <a:r>
              <a:rPr lang="en-US" altLang="ko-KR" sz="1200" dirty="0">
                <a:solidFill>
                  <a:schemeClr val="tx1"/>
                </a:solidFill>
              </a:rPr>
              <a:t>	let from = </a:t>
            </a:r>
            <a:r>
              <a:rPr lang="en-US" altLang="ko-KR" sz="1200" dirty="0" err="1">
                <a:solidFill>
                  <a:schemeClr val="tx1"/>
                </a:solidFill>
              </a:rPr>
              <a:t>parseInt</a:t>
            </a:r>
            <a:r>
              <a:rPr lang="en-US" altLang="ko-KR" sz="1200" dirty="0">
                <a:solidFill>
                  <a:schemeClr val="tx1"/>
                </a:solidFill>
              </a:rPr>
              <a:t>(</a:t>
            </a:r>
            <a:r>
              <a:rPr lang="en-US" altLang="ko-KR" sz="1200" dirty="0" err="1">
                <a:solidFill>
                  <a:schemeClr val="tx1"/>
                </a:solidFill>
              </a:rPr>
              <a:t>e.data.from</a:t>
            </a:r>
            <a:r>
              <a:rPr lang="en-US" altLang="ko-KR" sz="1200" dirty="0">
                <a:solidFill>
                  <a:schemeClr val="tx1"/>
                </a:solidFill>
              </a:rPr>
              <a:t>);</a:t>
            </a:r>
          </a:p>
          <a:p>
            <a:pPr defTabSz="180000"/>
            <a:r>
              <a:rPr lang="en-US" altLang="ko-KR" sz="1200" dirty="0">
                <a:solidFill>
                  <a:schemeClr val="tx1"/>
                </a:solidFill>
              </a:rPr>
              <a:t>	let to = </a:t>
            </a:r>
            <a:r>
              <a:rPr lang="en-US" altLang="ko-KR" sz="1200" dirty="0" err="1">
                <a:solidFill>
                  <a:schemeClr val="tx1"/>
                </a:solidFill>
              </a:rPr>
              <a:t>parseInt</a:t>
            </a:r>
            <a:r>
              <a:rPr lang="en-US" altLang="ko-KR" sz="1200" dirty="0">
                <a:solidFill>
                  <a:schemeClr val="tx1"/>
                </a:solidFill>
              </a:rPr>
              <a:t>(e.data.to);</a:t>
            </a:r>
          </a:p>
          <a:p>
            <a:pPr defTabSz="180000"/>
            <a:r>
              <a:rPr lang="en-US" altLang="ko-KR" sz="1200" dirty="0">
                <a:solidFill>
                  <a:schemeClr val="tx1"/>
                </a:solidFill>
              </a:rPr>
              <a:t>	for(let </a:t>
            </a:r>
            <a:r>
              <a:rPr lang="en-US" altLang="ko-KR" sz="1200" dirty="0" err="1">
                <a:solidFill>
                  <a:schemeClr val="tx1"/>
                </a:solidFill>
              </a:rPr>
              <a:t>i</a:t>
            </a:r>
            <a:r>
              <a:rPr lang="en-US" altLang="ko-KR" sz="1200" dirty="0">
                <a:solidFill>
                  <a:schemeClr val="tx1"/>
                </a:solidFill>
              </a:rPr>
              <a:t>=from; </a:t>
            </a:r>
            <a:r>
              <a:rPr lang="en-US" altLang="ko-KR" sz="1200" dirty="0" err="1">
                <a:solidFill>
                  <a:schemeClr val="tx1"/>
                </a:solidFill>
              </a:rPr>
              <a:t>i</a:t>
            </a:r>
            <a:r>
              <a:rPr lang="en-US" altLang="ko-KR" sz="1200" dirty="0">
                <a:solidFill>
                  <a:schemeClr val="tx1"/>
                </a:solidFill>
              </a:rPr>
              <a:t>&lt;=to; </a:t>
            </a:r>
            <a:r>
              <a:rPr lang="en-US" altLang="ko-KR" sz="1200" dirty="0" err="1">
                <a:solidFill>
                  <a:schemeClr val="tx1"/>
                </a:solidFill>
              </a:rPr>
              <a:t>i</a:t>
            </a:r>
            <a:r>
              <a:rPr lang="en-US" altLang="ko-KR" sz="1200" dirty="0">
                <a:solidFill>
                  <a:schemeClr val="tx1"/>
                </a:solidFill>
              </a:rPr>
              <a:t>++) </a:t>
            </a:r>
          </a:p>
          <a:p>
            <a:pPr defTabSz="180000"/>
            <a:r>
              <a:rPr lang="en-US" altLang="ko-KR" sz="1200" dirty="0">
                <a:solidFill>
                  <a:schemeClr val="tx1"/>
                </a:solidFill>
              </a:rPr>
              <a:t>		sum += </a:t>
            </a:r>
            <a:r>
              <a:rPr lang="en-US" altLang="ko-KR" sz="1200" dirty="0" err="1">
                <a:solidFill>
                  <a:schemeClr val="tx1"/>
                </a:solidFill>
              </a:rPr>
              <a:t>i</a:t>
            </a:r>
            <a:r>
              <a:rPr lang="en-US" altLang="ko-KR" sz="1200" dirty="0">
                <a:solidFill>
                  <a:schemeClr val="tx1"/>
                </a:solidFill>
              </a:rPr>
              <a:t>;</a:t>
            </a:r>
          </a:p>
          <a:p>
            <a:pPr defTabSz="180000"/>
            <a:r>
              <a:rPr lang="en-US" altLang="ko-KR" sz="1200" dirty="0">
                <a:solidFill>
                  <a:schemeClr val="tx1"/>
                </a:solidFill>
              </a:rPr>
              <a:t>	</a:t>
            </a:r>
            <a:r>
              <a:rPr lang="en-US" altLang="ko-KR" sz="1200" dirty="0" err="1">
                <a:solidFill>
                  <a:schemeClr val="tx1"/>
                </a:solidFill>
              </a:rPr>
              <a:t>postMessage</a:t>
            </a:r>
            <a:r>
              <a:rPr lang="en-US" altLang="ko-KR" sz="1200" dirty="0">
                <a:solidFill>
                  <a:schemeClr val="tx1"/>
                </a:solidFill>
              </a:rPr>
              <a:t>(sum);</a:t>
            </a:r>
          </a:p>
          <a:p>
            <a:pPr defTabSz="180000"/>
            <a:r>
              <a:rPr lang="en-US" altLang="ko-KR" sz="1200" dirty="0">
                <a:solidFill>
                  <a:schemeClr val="tx1"/>
                </a:solidFill>
              </a:rPr>
              <a:t>}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382719" y="1573050"/>
            <a:ext cx="6559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80000" fontAlgn="base"/>
            <a:r>
              <a:rPr lang="en-US" altLang="ko-KR" sz="1400" dirty="0"/>
              <a:t>add.js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539552" y="1846380"/>
            <a:ext cx="3600400" cy="195315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defTabSz="180000"/>
            <a:r>
              <a:rPr lang="en-US" altLang="ko-KR" sz="1200" dirty="0">
                <a:solidFill>
                  <a:schemeClr val="tx1"/>
                </a:solidFill>
              </a:rPr>
              <a:t>&lt;html&gt;</a:t>
            </a:r>
          </a:p>
          <a:p>
            <a:pPr defTabSz="180000"/>
            <a:r>
              <a:rPr lang="en-US" altLang="ko-KR" sz="1200" dirty="0">
                <a:solidFill>
                  <a:schemeClr val="tx1"/>
                </a:solidFill>
              </a:rPr>
              <a:t>&lt;script&gt;</a:t>
            </a:r>
          </a:p>
          <a:p>
            <a:pPr defTabSz="180000"/>
            <a:r>
              <a:rPr lang="en-US" altLang="ko-KR" sz="1200" dirty="0">
                <a:solidFill>
                  <a:schemeClr val="tx1"/>
                </a:solidFill>
              </a:rPr>
              <a:t>	let </a:t>
            </a:r>
            <a:r>
              <a:rPr lang="en-US" altLang="ko-KR" sz="1200" b="1" dirty="0" err="1">
                <a:solidFill>
                  <a:schemeClr val="tx1"/>
                </a:solidFill>
              </a:rPr>
              <a:t>addWorker</a:t>
            </a:r>
            <a:r>
              <a:rPr lang="en-US" altLang="ko-KR" sz="1200" dirty="0">
                <a:solidFill>
                  <a:schemeClr val="tx1"/>
                </a:solidFill>
              </a:rPr>
              <a:t> = </a:t>
            </a:r>
            <a:r>
              <a:rPr lang="en-US" altLang="ko-KR" sz="1200" b="1" dirty="0">
                <a:solidFill>
                  <a:schemeClr val="tx1"/>
                </a:solidFill>
              </a:rPr>
              <a:t>new Worker(</a:t>
            </a:r>
            <a:r>
              <a:rPr lang="en-US" altLang="ko-KR" sz="1200" dirty="0">
                <a:solidFill>
                  <a:schemeClr val="tx1"/>
                </a:solidFill>
              </a:rPr>
              <a:t>"</a:t>
            </a:r>
            <a:r>
              <a:rPr lang="en-US" altLang="ko-KR" sz="1200" b="1" dirty="0">
                <a:solidFill>
                  <a:schemeClr val="tx1"/>
                </a:solidFill>
              </a:rPr>
              <a:t>add.js</a:t>
            </a:r>
            <a:r>
              <a:rPr lang="en-US" altLang="ko-KR" sz="1200" dirty="0">
                <a:solidFill>
                  <a:schemeClr val="tx1"/>
                </a:solidFill>
              </a:rPr>
              <a:t>");</a:t>
            </a:r>
          </a:p>
          <a:p>
            <a:pPr defTabSz="180000"/>
            <a:endParaRPr lang="en-US" altLang="ko-KR" sz="1200" dirty="0">
              <a:solidFill>
                <a:schemeClr val="tx1"/>
              </a:solidFill>
            </a:endParaRPr>
          </a:p>
          <a:p>
            <a:pPr defTabSz="180000"/>
            <a:r>
              <a:rPr lang="en-US" altLang="ko-KR" sz="1200" dirty="0">
                <a:solidFill>
                  <a:schemeClr val="tx1"/>
                </a:solidFill>
              </a:rPr>
              <a:t>	</a:t>
            </a:r>
            <a:r>
              <a:rPr lang="en-US" altLang="ko-KR" sz="1200" b="1" dirty="0" err="1">
                <a:solidFill>
                  <a:schemeClr val="tx1"/>
                </a:solidFill>
              </a:rPr>
              <a:t>addWorkder.onmessage</a:t>
            </a:r>
            <a:r>
              <a:rPr lang="en-US" altLang="ko-KR" sz="1200" b="1" dirty="0">
                <a:solidFill>
                  <a:schemeClr val="tx1"/>
                </a:solidFill>
              </a:rPr>
              <a:t>= function(e) { ... }</a:t>
            </a:r>
          </a:p>
          <a:p>
            <a:pPr defTabSz="180000"/>
            <a:endParaRPr lang="en-US" altLang="ko-KR" sz="1200" b="1" dirty="0">
              <a:solidFill>
                <a:schemeClr val="tx1"/>
              </a:solidFill>
            </a:endParaRPr>
          </a:p>
          <a:p>
            <a:pPr defTabSz="180000"/>
            <a:r>
              <a:rPr lang="en-US" altLang="ko-KR" sz="1200" b="1" dirty="0">
                <a:solidFill>
                  <a:schemeClr val="tx1"/>
                </a:solidFill>
              </a:rPr>
              <a:t>	</a:t>
            </a:r>
            <a:r>
              <a:rPr lang="en-US" altLang="ko-KR" sz="1200" b="1" dirty="0" err="1">
                <a:solidFill>
                  <a:schemeClr val="tx1"/>
                </a:solidFill>
              </a:rPr>
              <a:t>addWorker.postMessage</a:t>
            </a:r>
            <a:r>
              <a:rPr lang="en-US" altLang="ko-KR" sz="1200" b="1" dirty="0">
                <a:solidFill>
                  <a:schemeClr val="tx1"/>
                </a:solidFill>
              </a:rPr>
              <a:t>(parameters); </a:t>
            </a:r>
          </a:p>
          <a:p>
            <a:pPr defTabSz="180000"/>
            <a:r>
              <a:rPr lang="en-US" altLang="ko-KR" sz="1200" dirty="0">
                <a:solidFill>
                  <a:schemeClr val="tx1"/>
                </a:solidFill>
              </a:rPr>
              <a:t>&lt;/script&gt;</a:t>
            </a:r>
          </a:p>
          <a:p>
            <a:pPr defTabSz="180000"/>
            <a:r>
              <a:rPr lang="en-US" altLang="ko-KR" sz="1200" dirty="0">
                <a:solidFill>
                  <a:schemeClr val="tx1"/>
                </a:solidFill>
              </a:rPr>
              <a:t>…</a:t>
            </a:r>
          </a:p>
          <a:p>
            <a:pPr defTabSz="180000"/>
            <a:r>
              <a:rPr lang="en-US" altLang="ko-KR" sz="1200" dirty="0">
                <a:solidFill>
                  <a:schemeClr val="tx1"/>
                </a:solidFill>
              </a:rPr>
              <a:t>&lt;/html&gt;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691680" y="1538603"/>
            <a:ext cx="12634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80000" fontAlgn="base"/>
            <a:r>
              <a:rPr lang="en-US" altLang="ko-KR" sz="1400" dirty="0"/>
              <a:t>HTML </a:t>
            </a:r>
            <a:r>
              <a:rPr lang="ko-KR" altLang="en-US" sz="1400" dirty="0"/>
              <a:t>페이지</a:t>
            </a:r>
            <a:endParaRPr lang="en-US" altLang="ko-KR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1556323" y="5911304"/>
            <a:ext cx="12073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메인 태스크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118223" y="5895835"/>
            <a:ext cx="11448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 err="1"/>
              <a:t>워커</a:t>
            </a:r>
            <a:r>
              <a:rPr lang="ko-KR" altLang="en-US" sz="1400" dirty="0"/>
              <a:t> 태스크</a:t>
            </a:r>
            <a:endParaRPr lang="en-US" altLang="ko-KR" sz="1400" dirty="0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1640759" y="4141962"/>
            <a:ext cx="1041649" cy="1231253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5494780" y="4645165"/>
            <a:ext cx="1388539" cy="302896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"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100" dirty="0" err="1">
                <a:solidFill>
                  <a:schemeClr val="tx1"/>
                </a:solidFill>
              </a:rPr>
              <a:t>onmessage</a:t>
            </a:r>
            <a:r>
              <a:rPr lang="en-US" altLang="ko-KR" sz="1100" dirty="0">
                <a:solidFill>
                  <a:schemeClr val="tx1"/>
                </a:solidFill>
              </a:rPr>
              <a:t> </a:t>
            </a:r>
            <a:r>
              <a:rPr lang="ko-KR" altLang="en-US" sz="1100" dirty="0" err="1">
                <a:solidFill>
                  <a:schemeClr val="tx1"/>
                </a:solidFill>
              </a:rPr>
              <a:t>리스너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6189050" y="3669410"/>
            <a:ext cx="1296145" cy="302896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"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100" dirty="0" err="1">
                <a:solidFill>
                  <a:schemeClr val="tx1"/>
                </a:solidFill>
              </a:rPr>
              <a:t>postMessage</a:t>
            </a:r>
            <a:r>
              <a:rPr lang="en-US" altLang="ko-KR" sz="1100" dirty="0">
                <a:solidFill>
                  <a:schemeClr val="tx1"/>
                </a:solidFill>
              </a:rPr>
              <a:t>()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30" name="자유형 29"/>
          <p:cNvSpPr/>
          <p:nvPr/>
        </p:nvSpPr>
        <p:spPr>
          <a:xfrm>
            <a:off x="7040946" y="3140968"/>
            <a:ext cx="608699" cy="648003"/>
          </a:xfrm>
          <a:custGeom>
            <a:avLst/>
            <a:gdLst>
              <a:gd name="connsiteX0" fmla="*/ 0 w 775930"/>
              <a:gd name="connsiteY0" fmla="*/ 0 h 660400"/>
              <a:gd name="connsiteX1" fmla="*/ 736600 w 775930"/>
              <a:gd name="connsiteY1" fmla="*/ 266700 h 660400"/>
              <a:gd name="connsiteX2" fmla="*/ 609600 w 775930"/>
              <a:gd name="connsiteY2" fmla="*/ 660400 h 66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75930" h="660400">
                <a:moveTo>
                  <a:pt x="0" y="0"/>
                </a:moveTo>
                <a:cubicBezTo>
                  <a:pt x="317500" y="78316"/>
                  <a:pt x="635000" y="156633"/>
                  <a:pt x="736600" y="266700"/>
                </a:cubicBezTo>
                <a:cubicBezTo>
                  <a:pt x="838200" y="376767"/>
                  <a:pt x="723900" y="518583"/>
                  <a:pt x="609600" y="660400"/>
                </a:cubicBezTo>
              </a:path>
            </a:pathLst>
          </a:custGeom>
          <a:noFill/>
          <a:ln w="12700">
            <a:solidFill>
              <a:srgbClr val="FF0000"/>
            </a:solidFill>
            <a:prstDash val="sysDot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모서리가 둥근 직사각형 31"/>
          <p:cNvSpPr/>
          <p:nvPr/>
        </p:nvSpPr>
        <p:spPr>
          <a:xfrm>
            <a:off x="1796143" y="4853801"/>
            <a:ext cx="756756" cy="38219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"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100" dirty="0" err="1">
                <a:solidFill>
                  <a:schemeClr val="tx1"/>
                </a:solidFill>
              </a:rPr>
              <a:t>onmessage</a:t>
            </a:r>
            <a:r>
              <a:rPr lang="en-US" altLang="ko-KR" sz="1100" dirty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ko-KR" altLang="en-US" sz="1100" dirty="0" err="1">
                <a:solidFill>
                  <a:schemeClr val="tx1"/>
                </a:solidFill>
              </a:rPr>
              <a:t>리스너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1647079" y="3892872"/>
            <a:ext cx="95321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dirty="0" err="1">
                <a:solidFill>
                  <a:srgbClr val="0070C0"/>
                </a:solidFill>
              </a:rPr>
              <a:t>addWorker</a:t>
            </a:r>
            <a:endParaRPr lang="ko-KR" altLang="en-US" sz="1200" dirty="0">
              <a:solidFill>
                <a:srgbClr val="0070C0"/>
              </a:solidFill>
            </a:endParaRPr>
          </a:p>
        </p:txBody>
      </p:sp>
      <p:sp>
        <p:nvSpPr>
          <p:cNvPr id="36" name="모서리가 둥근 직사각형 35"/>
          <p:cNvSpPr/>
          <p:nvPr/>
        </p:nvSpPr>
        <p:spPr>
          <a:xfrm>
            <a:off x="1786081" y="4231076"/>
            <a:ext cx="727203" cy="337243"/>
          </a:xfrm>
          <a:prstGeom prst="roundRect">
            <a:avLst>
              <a:gd name="adj" fmla="val 50000"/>
            </a:avLst>
          </a:prstGeom>
          <a:solidFill>
            <a:srgbClr val="C9E7A7"/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post</a:t>
            </a:r>
          </a:p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Message()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42" name="자유형 41"/>
          <p:cNvSpPr/>
          <p:nvPr/>
        </p:nvSpPr>
        <p:spPr>
          <a:xfrm>
            <a:off x="5271645" y="2049476"/>
            <a:ext cx="846578" cy="2605097"/>
          </a:xfrm>
          <a:custGeom>
            <a:avLst/>
            <a:gdLst>
              <a:gd name="connsiteX0" fmla="*/ 551922 w 556331"/>
              <a:gd name="connsiteY0" fmla="*/ 2240692 h 2240692"/>
              <a:gd name="connsiteX1" fmla="*/ 486019 w 556331"/>
              <a:gd name="connsiteY1" fmla="*/ 1869989 h 2240692"/>
              <a:gd name="connsiteX2" fmla="*/ 65889 w 556331"/>
              <a:gd name="connsiteY2" fmla="*/ 1499286 h 2240692"/>
              <a:gd name="connsiteX3" fmla="*/ 16462 w 556331"/>
              <a:gd name="connsiteY3" fmla="*/ 255373 h 2240692"/>
              <a:gd name="connsiteX4" fmla="*/ 222408 w 556331"/>
              <a:gd name="connsiteY4" fmla="*/ 0 h 2240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6331" h="2240692">
                <a:moveTo>
                  <a:pt x="551922" y="2240692"/>
                </a:moveTo>
                <a:cubicBezTo>
                  <a:pt x="559473" y="2117124"/>
                  <a:pt x="567024" y="1993557"/>
                  <a:pt x="486019" y="1869989"/>
                </a:cubicBezTo>
                <a:cubicBezTo>
                  <a:pt x="405014" y="1746421"/>
                  <a:pt x="144148" y="1768389"/>
                  <a:pt x="65889" y="1499286"/>
                </a:cubicBezTo>
                <a:cubicBezTo>
                  <a:pt x="-12370" y="1230183"/>
                  <a:pt x="-9624" y="505254"/>
                  <a:pt x="16462" y="255373"/>
                </a:cubicBezTo>
                <a:cubicBezTo>
                  <a:pt x="42548" y="5492"/>
                  <a:pt x="132478" y="2746"/>
                  <a:pt x="222408" y="0"/>
                </a:cubicBezTo>
              </a:path>
            </a:pathLst>
          </a:custGeom>
          <a:noFill/>
          <a:ln>
            <a:solidFill>
              <a:srgbClr val="00B0F0"/>
            </a:solidFill>
            <a:prstDash val="sysDot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/>
          <p:cNvGrpSpPr/>
          <p:nvPr/>
        </p:nvGrpSpPr>
        <p:grpSpPr>
          <a:xfrm>
            <a:off x="3307316" y="3918968"/>
            <a:ext cx="920164" cy="740487"/>
            <a:chOff x="3197102" y="4491065"/>
            <a:chExt cx="920164" cy="740487"/>
          </a:xfrm>
        </p:grpSpPr>
        <p:sp>
          <p:nvSpPr>
            <p:cNvPr id="38" name="TextBox 37"/>
            <p:cNvSpPr txBox="1"/>
            <p:nvPr/>
          </p:nvSpPr>
          <p:spPr>
            <a:xfrm>
              <a:off x="3197102" y="4491065"/>
              <a:ext cx="920164" cy="740487"/>
            </a:xfrm>
            <a:prstGeom prst="roundRect">
              <a:avLst/>
            </a:prstGeom>
            <a:solidFill>
              <a:srgbClr val="FFC000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noAutofit/>
            </a:bodyPr>
            <a:lstStyle/>
            <a:p>
              <a:r>
                <a:rPr lang="en-US" altLang="ko-KR" sz="1200" dirty="0"/>
                <a:t>from</a:t>
              </a:r>
            </a:p>
            <a:p>
              <a:endParaRPr lang="en-US" altLang="ko-KR" sz="1200" dirty="0"/>
            </a:p>
            <a:p>
              <a:r>
                <a:rPr lang="en-US" altLang="ko-KR" sz="1200" dirty="0"/>
                <a:t>to       </a:t>
              </a:r>
              <a:endParaRPr lang="ko-KR" altLang="en-US" sz="1200" dirty="0"/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3702815" y="4545818"/>
              <a:ext cx="325765" cy="232492"/>
            </a:xfrm>
            <a:prstGeom prst="rect">
              <a:avLst/>
            </a:prstGeom>
            <a:solidFill>
              <a:schemeClr val="bg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0" bIns="0" rtlCol="0" anchor="ctr"/>
            <a:lstStyle/>
            <a:p>
              <a:r>
                <a:rPr lang="en-US" altLang="ko-KR" sz="1200" dirty="0">
                  <a:solidFill>
                    <a:schemeClr val="tx1"/>
                  </a:solidFill>
                </a:rPr>
                <a:t>"20"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3702814" y="4907709"/>
              <a:ext cx="325765" cy="232492"/>
            </a:xfrm>
            <a:prstGeom prst="rect">
              <a:avLst/>
            </a:prstGeom>
            <a:solidFill>
              <a:schemeClr val="bg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0" bIns="0" rtlCol="0" anchor="ctr"/>
            <a:lstStyle/>
            <a:p>
              <a:r>
                <a:rPr lang="en-US" altLang="ko-KR" sz="1200" dirty="0">
                  <a:solidFill>
                    <a:schemeClr val="tx1"/>
                  </a:solidFill>
                </a:rPr>
                <a:t>"45"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</p:grpSp>
      <p:sp>
        <p:nvSpPr>
          <p:cNvPr id="20" name="자유형 19"/>
          <p:cNvSpPr/>
          <p:nvPr/>
        </p:nvSpPr>
        <p:spPr>
          <a:xfrm>
            <a:off x="2688728" y="3817726"/>
            <a:ext cx="3500322" cy="1112302"/>
          </a:xfrm>
          <a:custGeom>
            <a:avLst/>
            <a:gdLst>
              <a:gd name="connsiteX0" fmla="*/ 3657600 w 3657600"/>
              <a:gd name="connsiteY0" fmla="*/ 0 h 1847101"/>
              <a:gd name="connsiteX1" fmla="*/ 2523744 w 3657600"/>
              <a:gd name="connsiteY1" fmla="*/ 438912 h 1847101"/>
              <a:gd name="connsiteX2" fmla="*/ 2279904 w 3657600"/>
              <a:gd name="connsiteY2" fmla="*/ 1633728 h 1847101"/>
              <a:gd name="connsiteX3" fmla="*/ 0 w 3657600"/>
              <a:gd name="connsiteY3" fmla="*/ 1840992 h 18471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7600" h="1847101">
                <a:moveTo>
                  <a:pt x="3657600" y="0"/>
                </a:moveTo>
                <a:cubicBezTo>
                  <a:pt x="3205480" y="83312"/>
                  <a:pt x="2753360" y="166624"/>
                  <a:pt x="2523744" y="438912"/>
                </a:cubicBezTo>
                <a:cubicBezTo>
                  <a:pt x="2294128" y="711200"/>
                  <a:pt x="2700528" y="1400048"/>
                  <a:pt x="2279904" y="1633728"/>
                </a:cubicBezTo>
                <a:cubicBezTo>
                  <a:pt x="1859280" y="1867408"/>
                  <a:pt x="929640" y="1854200"/>
                  <a:pt x="0" y="1840992"/>
                </a:cubicBezTo>
              </a:path>
            </a:pathLst>
          </a:custGeom>
          <a:noFill/>
          <a:ln w="12700">
            <a:solidFill>
              <a:srgbClr val="FF0000"/>
            </a:solidFill>
            <a:prstDash val="sysDot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자유형 20"/>
          <p:cNvSpPr/>
          <p:nvPr/>
        </p:nvSpPr>
        <p:spPr>
          <a:xfrm>
            <a:off x="2511552" y="4413505"/>
            <a:ext cx="2983228" cy="392516"/>
          </a:xfrm>
          <a:custGeom>
            <a:avLst/>
            <a:gdLst>
              <a:gd name="connsiteX0" fmla="*/ 0 w 1731264"/>
              <a:gd name="connsiteY0" fmla="*/ 0 h 573073"/>
              <a:gd name="connsiteX1" fmla="*/ 390144 w 1731264"/>
              <a:gd name="connsiteY1" fmla="*/ 85344 h 573073"/>
              <a:gd name="connsiteX2" fmla="*/ 560832 w 1731264"/>
              <a:gd name="connsiteY2" fmla="*/ 512064 h 573073"/>
              <a:gd name="connsiteX3" fmla="*/ 1731264 w 1731264"/>
              <a:gd name="connsiteY3" fmla="*/ 560832 h 5730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31264" h="573073">
                <a:moveTo>
                  <a:pt x="0" y="0"/>
                </a:moveTo>
                <a:cubicBezTo>
                  <a:pt x="148336" y="0"/>
                  <a:pt x="296672" y="0"/>
                  <a:pt x="390144" y="85344"/>
                </a:cubicBezTo>
                <a:cubicBezTo>
                  <a:pt x="483616" y="170688"/>
                  <a:pt x="337312" y="432816"/>
                  <a:pt x="560832" y="512064"/>
                </a:cubicBezTo>
                <a:cubicBezTo>
                  <a:pt x="784352" y="591312"/>
                  <a:pt x="1257808" y="576072"/>
                  <a:pt x="1731264" y="560832"/>
                </a:cubicBezTo>
              </a:path>
            </a:pathLst>
          </a:custGeom>
          <a:noFill/>
          <a:ln w="12700">
            <a:solidFill>
              <a:srgbClr val="00B0F0"/>
            </a:solidFill>
            <a:prstDash val="sysDot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7" name="그룹 46"/>
          <p:cNvGrpSpPr/>
          <p:nvPr/>
        </p:nvGrpSpPr>
        <p:grpSpPr>
          <a:xfrm>
            <a:off x="2913650" y="4946182"/>
            <a:ext cx="807646" cy="510778"/>
            <a:chOff x="3581782" y="3004412"/>
            <a:chExt cx="600624" cy="510778"/>
          </a:xfrm>
        </p:grpSpPr>
        <p:sp>
          <p:nvSpPr>
            <p:cNvPr id="48" name="TextBox 47"/>
            <p:cNvSpPr txBox="1"/>
            <p:nvPr/>
          </p:nvSpPr>
          <p:spPr>
            <a:xfrm>
              <a:off x="3581782" y="3004412"/>
              <a:ext cx="600624" cy="510778"/>
            </a:xfrm>
            <a:prstGeom prst="roundRect">
              <a:avLst/>
            </a:prstGeom>
            <a:solidFill>
              <a:srgbClr val="FFC000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  data   </a:t>
              </a:r>
            </a:p>
            <a:p>
              <a:r>
                <a:rPr lang="en-US" altLang="ko-KR" sz="1200" dirty="0"/>
                <a:t>       </a:t>
              </a:r>
              <a:endParaRPr lang="ko-KR" altLang="en-US" sz="1200" dirty="0"/>
            </a:p>
          </p:txBody>
        </p:sp>
        <p:sp>
          <p:nvSpPr>
            <p:cNvPr id="49" name="직사각형 48"/>
            <p:cNvSpPr/>
            <p:nvPr/>
          </p:nvSpPr>
          <p:spPr>
            <a:xfrm>
              <a:off x="3704851" y="3265632"/>
              <a:ext cx="325765" cy="232492"/>
            </a:xfrm>
            <a:prstGeom prst="rect">
              <a:avLst/>
            </a:prstGeom>
            <a:solidFill>
              <a:schemeClr val="bg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0" bIns="0" rtlCol="0" anchor="ctr"/>
            <a:lstStyle/>
            <a:p>
              <a:r>
                <a:rPr lang="en-US" altLang="ko-KR" sz="1200" dirty="0">
                  <a:solidFill>
                    <a:schemeClr val="tx1"/>
                  </a:solidFill>
                </a:rPr>
                <a:t>"845" 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</p:grpSp>
      <p:sp>
        <p:nvSpPr>
          <p:cNvPr id="37" name="직사각형 36"/>
          <p:cNvSpPr/>
          <p:nvPr/>
        </p:nvSpPr>
        <p:spPr>
          <a:xfrm>
            <a:off x="2728105" y="4124925"/>
            <a:ext cx="34496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sym typeface="Wingdings 2" panose="05020102010507070707" pitchFamily="18" charset="2"/>
              </a:rPr>
              <a:t></a:t>
            </a:r>
            <a:endParaRPr lang="ko-KR" altLang="en-US" sz="1400" dirty="0"/>
          </a:p>
        </p:txBody>
      </p:sp>
      <p:sp>
        <p:nvSpPr>
          <p:cNvPr id="40" name="직사각형 39"/>
          <p:cNvSpPr/>
          <p:nvPr/>
        </p:nvSpPr>
        <p:spPr>
          <a:xfrm>
            <a:off x="5018173" y="2649691"/>
            <a:ext cx="34496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sym typeface="Wingdings 2" panose="05020102010507070707" pitchFamily="18" charset="2"/>
              </a:rPr>
              <a:t></a:t>
            </a:r>
            <a:endParaRPr lang="ko-KR" altLang="en-US" sz="1400" dirty="0"/>
          </a:p>
        </p:txBody>
      </p:sp>
      <p:sp>
        <p:nvSpPr>
          <p:cNvPr id="41" name="직사각형 40"/>
          <p:cNvSpPr/>
          <p:nvPr/>
        </p:nvSpPr>
        <p:spPr>
          <a:xfrm>
            <a:off x="7361807" y="3419609"/>
            <a:ext cx="34496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sym typeface="Wingdings 2" panose="05020102010507070707" pitchFamily="18" charset="2"/>
              </a:rPr>
              <a:t></a:t>
            </a:r>
            <a:endParaRPr lang="ko-KR" altLang="en-US" sz="1400" dirty="0"/>
          </a:p>
        </p:txBody>
      </p:sp>
      <p:sp>
        <p:nvSpPr>
          <p:cNvPr id="43" name="직사각형 42"/>
          <p:cNvSpPr/>
          <p:nvPr/>
        </p:nvSpPr>
        <p:spPr>
          <a:xfrm>
            <a:off x="2646241" y="4874622"/>
            <a:ext cx="34496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sym typeface="Wingdings 2" panose="05020102010507070707" pitchFamily="18" charset="2"/>
              </a:rPr>
              <a:t>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66714179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247264" y="1412776"/>
            <a:ext cx="5116824" cy="501675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000" dirty="0"/>
              <a:t>&lt;!DOCTYPE html&gt;</a:t>
            </a:r>
          </a:p>
          <a:p>
            <a:pPr defTabSz="180000"/>
            <a:r>
              <a:rPr lang="en-US" altLang="ko-KR" sz="1000" dirty="0"/>
              <a:t>&lt;html&gt;</a:t>
            </a:r>
          </a:p>
          <a:p>
            <a:pPr defTabSz="180000"/>
            <a:r>
              <a:rPr lang="en-US" altLang="ko-KR" sz="1000" dirty="0"/>
              <a:t>&lt;head&gt;</a:t>
            </a:r>
          </a:p>
          <a:p>
            <a:pPr defTabSz="180000"/>
            <a:r>
              <a:rPr lang="en-US" altLang="ko-KR" sz="1000" dirty="0"/>
              <a:t>&lt;meta charset="</a:t>
            </a:r>
            <a:r>
              <a:rPr lang="en-US" altLang="ko-KR" sz="1000" dirty="0" err="1"/>
              <a:t>utf</a:t>
            </a:r>
            <a:r>
              <a:rPr lang="en-US" altLang="ko-KR" sz="1000" dirty="0"/>
              <a:t>-8"&gt;</a:t>
            </a:r>
          </a:p>
          <a:p>
            <a:pPr defTabSz="180000"/>
            <a:r>
              <a:rPr lang="en-US" altLang="ko-KR" sz="1000" dirty="0"/>
              <a:t>&lt;title&gt;</a:t>
            </a:r>
            <a:r>
              <a:rPr lang="ko-KR" altLang="en-US" sz="1000" dirty="0"/>
              <a:t>시작과 끝 숫자를 전달받아 합을 구하는 </a:t>
            </a:r>
            <a:r>
              <a:rPr lang="ko-KR" altLang="en-US" sz="1000" dirty="0" err="1"/>
              <a:t>워커</a:t>
            </a:r>
            <a:r>
              <a:rPr lang="ko-KR" altLang="en-US" sz="1000" dirty="0"/>
              <a:t> 태스크</a:t>
            </a:r>
            <a:r>
              <a:rPr lang="en-US" altLang="ko-KR" sz="1000" dirty="0"/>
              <a:t>&lt;/title&gt;</a:t>
            </a:r>
          </a:p>
          <a:p>
            <a:pPr defTabSz="180000"/>
            <a:r>
              <a:rPr lang="en-US" altLang="ko-KR" sz="1000" dirty="0"/>
              <a:t>&lt;/head&gt;</a:t>
            </a:r>
          </a:p>
          <a:p>
            <a:pPr defTabSz="180000"/>
            <a:r>
              <a:rPr lang="en-US" altLang="ko-KR" sz="1000" dirty="0"/>
              <a:t>&lt;body&gt;</a:t>
            </a:r>
          </a:p>
          <a:p>
            <a:pPr defTabSz="180000"/>
            <a:r>
              <a:rPr lang="en-US" altLang="ko-KR" sz="1000" dirty="0"/>
              <a:t>&lt;h3&gt;</a:t>
            </a:r>
            <a:r>
              <a:rPr lang="ko-KR" altLang="en-US" sz="1000" dirty="0"/>
              <a:t>시작과 끝 숫자를 전달받아 합을 구하는 </a:t>
            </a:r>
            <a:r>
              <a:rPr lang="ko-KR" altLang="en-US" sz="1000" dirty="0" err="1"/>
              <a:t>워커</a:t>
            </a:r>
            <a:r>
              <a:rPr lang="ko-KR" altLang="en-US" sz="1000" dirty="0"/>
              <a:t> 태스크</a:t>
            </a:r>
            <a:r>
              <a:rPr lang="en-US" altLang="ko-KR" sz="1000" dirty="0"/>
              <a:t>&lt;/h3&gt;</a:t>
            </a:r>
          </a:p>
          <a:p>
            <a:pPr defTabSz="180000"/>
            <a:r>
              <a:rPr lang="en-US" altLang="ko-KR" sz="1000" dirty="0"/>
              <a:t>&lt;</a:t>
            </a:r>
            <a:r>
              <a:rPr lang="en-US" altLang="ko-KR" sz="1000" dirty="0" err="1"/>
              <a:t>hr</a:t>
            </a:r>
            <a:r>
              <a:rPr lang="en-US" altLang="ko-KR" sz="1000" dirty="0"/>
              <a:t>&gt;</a:t>
            </a:r>
          </a:p>
          <a:p>
            <a:pPr defTabSz="180000"/>
            <a:r>
              <a:rPr lang="en-US" altLang="ko-KR" sz="1000" dirty="0"/>
              <a:t>&lt;input id="from" type="text" size="10"&gt; ~ </a:t>
            </a:r>
          </a:p>
          <a:p>
            <a:pPr defTabSz="180000"/>
            <a:r>
              <a:rPr lang="en-US" altLang="ko-KR" sz="1000" dirty="0"/>
              <a:t>&lt;input id="to" type="text" size="10"&gt; =</a:t>
            </a:r>
          </a:p>
          <a:p>
            <a:pPr defTabSz="180000"/>
            <a:r>
              <a:rPr lang="en-US" altLang="ko-KR" sz="1000" dirty="0"/>
              <a:t>&lt;input </a:t>
            </a:r>
            <a:r>
              <a:rPr lang="en-US" altLang="ko-KR" sz="1000" b="1" dirty="0"/>
              <a:t>id="sum" </a:t>
            </a:r>
            <a:r>
              <a:rPr lang="en-US" altLang="ko-KR" sz="1000" dirty="0"/>
              <a:t>type="text" size="10"&gt;</a:t>
            </a:r>
          </a:p>
          <a:p>
            <a:pPr defTabSz="180000"/>
            <a:r>
              <a:rPr lang="en-US" altLang="ko-KR" sz="1000" dirty="0"/>
              <a:t>&lt;button type="button" id="add" </a:t>
            </a:r>
            <a:r>
              <a:rPr lang="en-US" altLang="ko-KR" sz="1000" b="1" dirty="0" err="1"/>
              <a:t>onclick</a:t>
            </a:r>
            <a:r>
              <a:rPr lang="en-US" altLang="ko-KR" sz="1000" b="1" dirty="0"/>
              <a:t>="send()"</a:t>
            </a:r>
            <a:r>
              <a:rPr lang="en-US" altLang="ko-KR" sz="1000" dirty="0"/>
              <a:t>&gt;add&lt;/button&gt;</a:t>
            </a:r>
          </a:p>
          <a:p>
            <a:pPr defTabSz="180000"/>
            <a:r>
              <a:rPr lang="en-US" altLang="ko-KR" sz="1000" dirty="0"/>
              <a:t>&lt;script&gt;</a:t>
            </a:r>
          </a:p>
          <a:p>
            <a:pPr defTabSz="180000"/>
            <a:r>
              <a:rPr lang="en-US" altLang="ko-KR" sz="1000" b="1" dirty="0"/>
              <a:t>	let </a:t>
            </a:r>
            <a:r>
              <a:rPr lang="en-US" altLang="ko-KR" sz="1000" b="1" dirty="0" err="1"/>
              <a:t>addWorker</a:t>
            </a:r>
            <a:r>
              <a:rPr lang="en-US" altLang="ko-KR" sz="1000" b="1" dirty="0"/>
              <a:t> = new Worker("add.js"); // </a:t>
            </a:r>
            <a:r>
              <a:rPr lang="ko-KR" altLang="en-US" sz="1000" b="1" dirty="0" err="1"/>
              <a:t>워커</a:t>
            </a:r>
            <a:r>
              <a:rPr lang="ko-KR" altLang="en-US" sz="1000" b="1" dirty="0"/>
              <a:t> 태스크 생성</a:t>
            </a:r>
          </a:p>
          <a:p>
            <a:pPr defTabSz="180000"/>
            <a:endParaRPr lang="ko-KR" altLang="en-US" sz="1000" dirty="0"/>
          </a:p>
          <a:p>
            <a:pPr defTabSz="180000"/>
            <a:r>
              <a:rPr lang="en-US" altLang="ko-KR" sz="1000" b="1" dirty="0"/>
              <a:t>	function</a:t>
            </a:r>
            <a:r>
              <a:rPr lang="ko-KR" altLang="en-US" sz="1000" b="1" dirty="0"/>
              <a:t> </a:t>
            </a:r>
            <a:r>
              <a:rPr lang="en-US" altLang="ko-KR" sz="1000" b="1" dirty="0"/>
              <a:t>send() { </a:t>
            </a:r>
            <a:r>
              <a:rPr lang="en-US" altLang="ko-KR" sz="1000" dirty="0"/>
              <a:t>// </a:t>
            </a:r>
            <a:r>
              <a:rPr lang="ko-KR" altLang="en-US" sz="1000" dirty="0"/>
              <a:t>워크 태스크에 시작 숫자와 끝 숫자 전송</a:t>
            </a:r>
          </a:p>
          <a:p>
            <a:pPr defTabSz="180000"/>
            <a:r>
              <a:rPr lang="en-US" altLang="ko-KR" sz="1000" b="1" dirty="0"/>
              <a:t>		let</a:t>
            </a:r>
            <a:r>
              <a:rPr lang="ko-KR" altLang="en-US" sz="1000" b="1" dirty="0"/>
              <a:t> </a:t>
            </a:r>
            <a:r>
              <a:rPr lang="en-US" altLang="ko-KR" sz="1000" b="1" dirty="0"/>
              <a:t>parameters = { </a:t>
            </a:r>
            <a:r>
              <a:rPr lang="en-US" altLang="ko-KR" sz="1000" dirty="0"/>
              <a:t>// </a:t>
            </a:r>
            <a:r>
              <a:rPr lang="ko-KR" altLang="en-US" sz="1000" dirty="0"/>
              <a:t>시작 숫자와 끝 숫자로 구성된 객체</a:t>
            </a:r>
          </a:p>
          <a:p>
            <a:pPr defTabSz="180000"/>
            <a:r>
              <a:rPr lang="en-US" altLang="ko-KR" sz="1000" dirty="0"/>
              <a:t>			from: </a:t>
            </a:r>
            <a:r>
              <a:rPr lang="en-US" altLang="ko-KR" sz="1000" dirty="0" err="1"/>
              <a:t>document.getElementById</a:t>
            </a:r>
            <a:r>
              <a:rPr lang="en-US" altLang="ko-KR" sz="1000" dirty="0"/>
              <a:t>("from").value,</a:t>
            </a:r>
          </a:p>
          <a:p>
            <a:pPr defTabSz="180000"/>
            <a:r>
              <a:rPr lang="en-US" altLang="ko-KR" sz="1000" dirty="0"/>
              <a:t>			to: </a:t>
            </a:r>
            <a:r>
              <a:rPr lang="en-US" altLang="ko-KR" sz="1000" dirty="0" err="1"/>
              <a:t>document.getElementById</a:t>
            </a:r>
            <a:r>
              <a:rPr lang="en-US" altLang="ko-KR" sz="1000" dirty="0"/>
              <a:t>("to").value</a:t>
            </a:r>
          </a:p>
          <a:p>
            <a:pPr defTabSz="180000"/>
            <a:r>
              <a:rPr lang="en-US" altLang="ko-KR" sz="1000" dirty="0"/>
              <a:t>		};</a:t>
            </a:r>
          </a:p>
          <a:p>
            <a:pPr defTabSz="180000"/>
            <a:r>
              <a:rPr lang="en-US" altLang="ko-KR" sz="1000" dirty="0"/>
              <a:t>		</a:t>
            </a:r>
            <a:r>
              <a:rPr lang="ko-KR" altLang="en-US" sz="1000" dirty="0"/>
              <a:t> </a:t>
            </a:r>
            <a:r>
              <a:rPr lang="en-US" altLang="ko-KR" sz="1000" dirty="0"/>
              <a:t>// </a:t>
            </a:r>
            <a:r>
              <a:rPr lang="ko-KR" altLang="en-US" sz="1000" dirty="0"/>
              <a:t>시작 숫자와 끝 숫자를 담은 객체를 </a:t>
            </a:r>
            <a:r>
              <a:rPr lang="ko-KR" altLang="en-US" sz="1000" dirty="0" err="1"/>
              <a:t>워커</a:t>
            </a:r>
            <a:r>
              <a:rPr lang="ko-KR" altLang="en-US" sz="1000" dirty="0"/>
              <a:t> 태스크로 전송</a:t>
            </a:r>
          </a:p>
          <a:p>
            <a:pPr defTabSz="180000"/>
            <a:r>
              <a:rPr lang="en-US" altLang="ko-KR" sz="1000" dirty="0"/>
              <a:t>		</a:t>
            </a:r>
            <a:r>
              <a:rPr lang="en-US" altLang="ko-KR" sz="1000" b="1" dirty="0" err="1"/>
              <a:t>addWorker.postMessage</a:t>
            </a:r>
            <a:r>
              <a:rPr lang="en-US" altLang="ko-KR" sz="1000" b="1" dirty="0"/>
              <a:t>(parameters);</a:t>
            </a:r>
          </a:p>
          <a:p>
            <a:pPr defTabSz="180000"/>
            <a:r>
              <a:rPr lang="en-US" altLang="ko-KR" sz="1000" dirty="0"/>
              <a:t>	}</a:t>
            </a:r>
          </a:p>
          <a:p>
            <a:pPr defTabSz="180000"/>
            <a:endParaRPr lang="en-US" altLang="ko-KR" sz="1000" dirty="0"/>
          </a:p>
          <a:p>
            <a:pPr defTabSz="180000"/>
            <a:r>
              <a:rPr lang="en-US" altLang="ko-KR" sz="1000" dirty="0"/>
              <a:t>	// </a:t>
            </a:r>
            <a:r>
              <a:rPr lang="ko-KR" altLang="en-US" sz="1000" dirty="0" err="1"/>
              <a:t>워커</a:t>
            </a:r>
            <a:r>
              <a:rPr lang="ko-KR" altLang="en-US" sz="1000" dirty="0"/>
              <a:t> 태스크로부터 결과를 기다리는 </a:t>
            </a:r>
            <a:r>
              <a:rPr lang="ko-KR" altLang="en-US" sz="1000" dirty="0" err="1"/>
              <a:t>리스너</a:t>
            </a:r>
            <a:r>
              <a:rPr lang="ko-KR" altLang="en-US" sz="1000" dirty="0"/>
              <a:t> 등록</a:t>
            </a:r>
          </a:p>
          <a:p>
            <a:pPr defTabSz="180000"/>
            <a:r>
              <a:rPr lang="en-US" altLang="ko-KR" sz="1000" dirty="0"/>
              <a:t>	</a:t>
            </a:r>
            <a:r>
              <a:rPr lang="en-US" altLang="ko-KR" sz="1000" b="1" dirty="0" err="1"/>
              <a:t>addWorker.onmessage</a:t>
            </a:r>
            <a:r>
              <a:rPr lang="en-US" altLang="ko-KR" sz="1000" b="1" dirty="0"/>
              <a:t> = function (e) { </a:t>
            </a:r>
          </a:p>
          <a:p>
            <a:pPr defTabSz="180000"/>
            <a:r>
              <a:rPr lang="en-US" altLang="ko-KR" sz="1000" dirty="0"/>
              <a:t>		// </a:t>
            </a:r>
            <a:r>
              <a:rPr lang="ko-KR" altLang="en-US" sz="1000" dirty="0" err="1"/>
              <a:t>워커</a:t>
            </a:r>
            <a:r>
              <a:rPr lang="ko-KR" altLang="en-US" sz="1000" dirty="0"/>
              <a:t> 태스크로부터 전달받은 합 출력</a:t>
            </a:r>
          </a:p>
          <a:p>
            <a:pPr defTabSz="180000"/>
            <a:r>
              <a:rPr lang="en-US" altLang="ko-KR" sz="1000" dirty="0"/>
              <a:t>		</a:t>
            </a:r>
            <a:r>
              <a:rPr lang="en-US" altLang="ko-KR" sz="1000" b="1" dirty="0" err="1"/>
              <a:t>document.getElementById</a:t>
            </a:r>
            <a:r>
              <a:rPr lang="en-US" altLang="ko-KR" sz="1000" b="1" dirty="0"/>
              <a:t>("sum").value = </a:t>
            </a:r>
            <a:r>
              <a:rPr lang="en-US" altLang="ko-KR" sz="1000" b="1" dirty="0" err="1"/>
              <a:t>e.data</a:t>
            </a:r>
            <a:r>
              <a:rPr lang="en-US" altLang="ko-KR" sz="1000" b="1" dirty="0"/>
              <a:t>;</a:t>
            </a:r>
          </a:p>
          <a:p>
            <a:pPr defTabSz="180000"/>
            <a:r>
              <a:rPr lang="en-US" altLang="ko-KR" sz="1000" dirty="0"/>
              <a:t>	</a:t>
            </a:r>
            <a:r>
              <a:rPr lang="en-US" altLang="ko-KR" sz="1000" b="1" dirty="0"/>
              <a:t>}</a:t>
            </a:r>
          </a:p>
          <a:p>
            <a:pPr defTabSz="180000"/>
            <a:r>
              <a:rPr lang="en-US" altLang="ko-KR" sz="1000" dirty="0"/>
              <a:t>&lt;/script&gt;</a:t>
            </a:r>
          </a:p>
          <a:p>
            <a:pPr defTabSz="180000"/>
            <a:r>
              <a:rPr lang="en-US" altLang="ko-KR" sz="1000" dirty="0"/>
              <a:t>&lt;/body&gt;&lt;/html&gt;</a:t>
            </a:r>
            <a:endParaRPr lang="ko-KR" altLang="en-US" sz="1000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 smtClean="0"/>
              <a:t>13-9 </a:t>
            </a:r>
            <a:r>
              <a:rPr lang="ko-KR" altLang="en-US" dirty="0" err="1"/>
              <a:t>워커</a:t>
            </a:r>
            <a:r>
              <a:rPr lang="ko-KR" altLang="en-US" dirty="0"/>
              <a:t> 태스크에 시작 </a:t>
            </a:r>
            <a:r>
              <a:rPr lang="ko-KR" altLang="en-US" dirty="0" err="1"/>
              <a:t>숫자과</a:t>
            </a:r>
            <a:r>
              <a:rPr lang="ko-KR" altLang="en-US" dirty="0"/>
              <a:t> 끝 숫자를 보내고 합을 전달받는 코드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37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5615254" y="1628585"/>
            <a:ext cx="2348891" cy="132343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000" b="1" dirty="0" err="1"/>
              <a:t>onmessage</a:t>
            </a:r>
            <a:r>
              <a:rPr lang="en-US" altLang="ko-KR" sz="1000" b="1" dirty="0"/>
              <a:t> = function (e) {</a:t>
            </a:r>
          </a:p>
          <a:p>
            <a:pPr defTabSz="180000"/>
            <a:r>
              <a:rPr lang="en-US" altLang="ko-KR" sz="1000" dirty="0"/>
              <a:t>	let sum = 0;</a:t>
            </a:r>
          </a:p>
          <a:p>
            <a:pPr defTabSz="180000"/>
            <a:r>
              <a:rPr lang="en-US" altLang="ko-KR" sz="1000" dirty="0"/>
              <a:t>	let from = </a:t>
            </a:r>
            <a:r>
              <a:rPr lang="en-US" altLang="ko-KR" sz="1000" dirty="0" err="1"/>
              <a:t>parseInt</a:t>
            </a:r>
            <a:r>
              <a:rPr lang="en-US" altLang="ko-KR" sz="1000" dirty="0"/>
              <a:t>(</a:t>
            </a:r>
            <a:r>
              <a:rPr lang="en-US" altLang="ko-KR" sz="1000" dirty="0" err="1"/>
              <a:t>e.data.from</a:t>
            </a:r>
            <a:r>
              <a:rPr lang="en-US" altLang="ko-KR" sz="1000" dirty="0"/>
              <a:t>);</a:t>
            </a:r>
          </a:p>
          <a:p>
            <a:pPr defTabSz="180000"/>
            <a:r>
              <a:rPr lang="en-US" altLang="ko-KR" sz="1000" dirty="0"/>
              <a:t>	let to = </a:t>
            </a:r>
            <a:r>
              <a:rPr lang="en-US" altLang="ko-KR" sz="1000" dirty="0" err="1"/>
              <a:t>parseInt</a:t>
            </a:r>
            <a:r>
              <a:rPr lang="en-US" altLang="ko-KR" sz="1000" dirty="0"/>
              <a:t>(e.data.to);</a:t>
            </a:r>
          </a:p>
          <a:p>
            <a:pPr defTabSz="180000"/>
            <a:r>
              <a:rPr lang="en-US" altLang="ko-KR" sz="1000" dirty="0"/>
              <a:t>	for(let </a:t>
            </a:r>
            <a:r>
              <a:rPr lang="en-US" altLang="ko-KR" sz="1000" dirty="0" err="1"/>
              <a:t>i</a:t>
            </a:r>
            <a:r>
              <a:rPr lang="en-US" altLang="ko-KR" sz="1000" dirty="0"/>
              <a:t>=from; </a:t>
            </a:r>
            <a:r>
              <a:rPr lang="en-US" altLang="ko-KR" sz="1000" dirty="0" err="1"/>
              <a:t>i</a:t>
            </a:r>
            <a:r>
              <a:rPr lang="en-US" altLang="ko-KR" sz="1000" dirty="0"/>
              <a:t>&lt;=to; </a:t>
            </a:r>
            <a:r>
              <a:rPr lang="en-US" altLang="ko-KR" sz="1000" dirty="0" err="1"/>
              <a:t>i</a:t>
            </a:r>
            <a:r>
              <a:rPr lang="en-US" altLang="ko-KR" sz="1000" dirty="0"/>
              <a:t>++) </a:t>
            </a:r>
          </a:p>
          <a:p>
            <a:pPr defTabSz="180000"/>
            <a:r>
              <a:rPr lang="en-US" altLang="ko-KR" sz="1000" dirty="0"/>
              <a:t>		sum += </a:t>
            </a:r>
            <a:r>
              <a:rPr lang="en-US" altLang="ko-KR" sz="1000" dirty="0" err="1"/>
              <a:t>i</a:t>
            </a:r>
            <a:r>
              <a:rPr lang="en-US" altLang="ko-KR" sz="1000" dirty="0"/>
              <a:t>;</a:t>
            </a:r>
          </a:p>
          <a:p>
            <a:pPr defTabSz="180000"/>
            <a:r>
              <a:rPr lang="en-US" altLang="ko-KR" sz="1000" b="1" dirty="0"/>
              <a:t>	</a:t>
            </a:r>
            <a:r>
              <a:rPr lang="en-US" altLang="ko-KR" sz="1000" b="1" dirty="0" err="1"/>
              <a:t>postMessage</a:t>
            </a:r>
            <a:r>
              <a:rPr lang="en-US" altLang="ko-KR" sz="1000" b="1" dirty="0"/>
              <a:t>(sum);</a:t>
            </a:r>
          </a:p>
          <a:p>
            <a:pPr defTabSz="180000"/>
            <a:r>
              <a:rPr lang="en-US" altLang="ko-KR" sz="1000" dirty="0"/>
              <a:t>}</a:t>
            </a:r>
            <a:endParaRPr lang="ko-KR" altLang="en-US" sz="1000" dirty="0"/>
          </a:p>
        </p:txBody>
      </p:sp>
      <p:sp>
        <p:nvSpPr>
          <p:cNvPr id="12" name="TextBox 11"/>
          <p:cNvSpPr txBox="1"/>
          <p:nvPr/>
        </p:nvSpPr>
        <p:spPr>
          <a:xfrm>
            <a:off x="6300192" y="1346284"/>
            <a:ext cx="5902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add.js</a:t>
            </a:r>
            <a:endParaRPr lang="ko-KR" altLang="en-US" sz="1200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8441" y="3789040"/>
            <a:ext cx="4014559" cy="1887186"/>
          </a:xfrm>
          <a:prstGeom prst="rect">
            <a:avLst/>
          </a:prstGeom>
          <a:ln w="6350">
            <a:solidFill>
              <a:srgbClr val="0171C0"/>
            </a:solidFill>
          </a:ln>
        </p:spPr>
      </p:pic>
    </p:spTree>
    <p:extLst>
      <p:ext uri="{BB962C8B-B14F-4D97-AF65-F5344CB8AC3E}">
        <p14:creationId xmlns:p14="http://schemas.microsoft.com/office/powerpoint/2010/main" val="320664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워커</a:t>
            </a:r>
            <a:r>
              <a:rPr lang="ko-KR" altLang="en-US" dirty="0"/>
              <a:t> 태스크 종료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워크 태스크 스스로 종료</a:t>
            </a:r>
            <a:endParaRPr lang="en-US" altLang="ko-KR" dirty="0"/>
          </a:p>
          <a:p>
            <a:pPr lvl="1"/>
            <a:r>
              <a:rPr lang="en-US" altLang="ko-KR" dirty="0"/>
              <a:t>close()</a:t>
            </a:r>
            <a:endParaRPr lang="ko-KR" altLang="en-US" dirty="0"/>
          </a:p>
          <a:p>
            <a:r>
              <a:rPr lang="ko-KR" altLang="en-US" dirty="0" err="1"/>
              <a:t>워커</a:t>
            </a:r>
            <a:r>
              <a:rPr lang="ko-KR" altLang="en-US" dirty="0"/>
              <a:t> 객체가 </a:t>
            </a:r>
            <a:r>
              <a:rPr lang="ko-KR" altLang="en-US" dirty="0" err="1"/>
              <a:t>워커</a:t>
            </a:r>
            <a:r>
              <a:rPr lang="ko-KR" altLang="en-US" dirty="0"/>
              <a:t> 태스크를 강제 종료</a:t>
            </a:r>
            <a:endParaRPr lang="en-US" altLang="ko-KR" dirty="0"/>
          </a:p>
          <a:p>
            <a:pPr lvl="1"/>
            <a:r>
              <a:rPr lang="en-US" altLang="ko-KR" dirty="0"/>
              <a:t>terminate() </a:t>
            </a:r>
            <a:r>
              <a:rPr lang="ko-KR" altLang="en-US" dirty="0" err="1"/>
              <a:t>메소드</a:t>
            </a:r>
            <a:endParaRPr lang="en-US" altLang="ko-KR" dirty="0"/>
          </a:p>
          <a:p>
            <a:pPr lvl="1"/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en-US" altLang="ko-KR" dirty="0" err="1"/>
              <a:t>addWorker.terminate</a:t>
            </a:r>
            <a:r>
              <a:rPr lang="en-US" altLang="ko-KR" dirty="0"/>
              <a:t>();</a:t>
            </a:r>
            <a:endParaRPr lang="ko-KR" altLang="en-US" dirty="0"/>
          </a:p>
          <a:p>
            <a:r>
              <a:rPr lang="ko-KR" altLang="en-US" dirty="0" err="1"/>
              <a:t>워커</a:t>
            </a:r>
            <a:r>
              <a:rPr lang="ko-KR" altLang="en-US" dirty="0"/>
              <a:t> 태스크가 종료하면 </a:t>
            </a:r>
            <a:r>
              <a:rPr lang="ko-KR" altLang="en-US" dirty="0" err="1"/>
              <a:t>워커</a:t>
            </a:r>
            <a:r>
              <a:rPr lang="ko-KR" altLang="en-US" dirty="0"/>
              <a:t> 객체는 더 이상 </a:t>
            </a:r>
            <a:r>
              <a:rPr lang="ko-KR" altLang="en-US" dirty="0" err="1"/>
              <a:t>워커</a:t>
            </a:r>
            <a:r>
              <a:rPr lang="ko-KR" altLang="en-US" dirty="0"/>
              <a:t> 태스크와 </a:t>
            </a:r>
            <a:r>
              <a:rPr lang="en-US" altLang="ko-KR" dirty="0"/>
              <a:t>message </a:t>
            </a:r>
            <a:r>
              <a:rPr lang="ko-KR" altLang="en-US" dirty="0"/>
              <a:t>이벤트를 주고받을 수 없다</a:t>
            </a:r>
            <a:r>
              <a:rPr lang="en-US" altLang="ko-KR" dirty="0"/>
              <a:t>.</a:t>
            </a:r>
            <a:endParaRPr lang="ko-KR" altLang="en-US" dirty="0"/>
          </a:p>
          <a:p>
            <a:pPr lvl="1"/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595070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8332" y="1916832"/>
            <a:ext cx="3244028" cy="198669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 smtClean="0"/>
              <a:t>13-10 </a:t>
            </a:r>
            <a:r>
              <a:rPr lang="en-US" altLang="ko-KR" dirty="0"/>
              <a:t>1</a:t>
            </a:r>
            <a:r>
              <a:rPr lang="ko-KR" altLang="en-US" dirty="0"/>
              <a:t>초 단위로 메시지를 보내는 </a:t>
            </a:r>
            <a:r>
              <a:rPr lang="ko-KR" altLang="en-US" dirty="0" err="1"/>
              <a:t>워커</a:t>
            </a:r>
            <a:r>
              <a:rPr lang="ko-KR" altLang="en-US" dirty="0"/>
              <a:t> 태스크 만들기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39</a:t>
            </a:fld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021454" y="3992816"/>
            <a:ext cx="7920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초기</a:t>
            </a:r>
            <a:r>
              <a:rPr lang="en-US" altLang="ko-KR" sz="1100" dirty="0"/>
              <a:t> </a:t>
            </a:r>
            <a:r>
              <a:rPr lang="ko-KR" altLang="en-US" sz="1100" dirty="0"/>
              <a:t>화면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186138" y="3992817"/>
            <a:ext cx="22322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start </a:t>
            </a:r>
            <a:r>
              <a:rPr lang="ko-KR" altLang="en-US" sz="1100" dirty="0"/>
              <a:t>버튼을 누르면 타이머 작동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334" y="1916832"/>
            <a:ext cx="3244028" cy="1986695"/>
          </a:xfrm>
          <a:prstGeom prst="rect">
            <a:avLst/>
          </a:prstGeom>
        </p:spPr>
      </p:pic>
      <p:sp>
        <p:nvSpPr>
          <p:cNvPr id="12" name="모서리가 둥근 사각형 설명선 11"/>
          <p:cNvSpPr/>
          <p:nvPr/>
        </p:nvSpPr>
        <p:spPr>
          <a:xfrm>
            <a:off x="3707904" y="3965807"/>
            <a:ext cx="1406226" cy="399297"/>
          </a:xfrm>
          <a:prstGeom prst="wedgeRoundRectCallout">
            <a:avLst>
              <a:gd name="adj1" fmla="val 34175"/>
              <a:gd name="adj2" fmla="val -110085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start </a:t>
            </a:r>
            <a:r>
              <a:rPr lang="ko-KR" altLang="en-US" sz="1000" dirty="0" smtClean="0">
                <a:solidFill>
                  <a:schemeClr val="tx1"/>
                </a:solidFill>
              </a:rPr>
              <a:t>버튼을 누르면 한 번만 타이머 작동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3" name="모서리가 둥근 사각형 설명선 12"/>
          <p:cNvSpPr/>
          <p:nvPr/>
        </p:nvSpPr>
        <p:spPr>
          <a:xfrm>
            <a:off x="5978226" y="3288363"/>
            <a:ext cx="1440160" cy="502416"/>
          </a:xfrm>
          <a:prstGeom prst="wedgeRoundRectCallout">
            <a:avLst>
              <a:gd name="adj1" fmla="val -79970"/>
              <a:gd name="adj2" fmla="val 1465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chemeClr val="tx1"/>
                </a:solidFill>
              </a:rPr>
              <a:t>stop </a:t>
            </a:r>
            <a:r>
              <a:rPr lang="ko-KR" altLang="en-US" sz="1000" dirty="0">
                <a:solidFill>
                  <a:schemeClr val="tx1"/>
                </a:solidFill>
              </a:rPr>
              <a:t>버튼을 누르면</a:t>
            </a:r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ko-KR" altLang="en-US" sz="1000" dirty="0">
                <a:solidFill>
                  <a:schemeClr val="tx1"/>
                </a:solidFill>
              </a:rPr>
              <a:t>타이머 중지와 </a:t>
            </a:r>
            <a:r>
              <a:rPr lang="ko-KR" altLang="en-US" sz="1000" dirty="0" smtClean="0">
                <a:solidFill>
                  <a:schemeClr val="tx1"/>
                </a:solidFill>
              </a:rPr>
              <a:t>더불어 워커 </a:t>
            </a:r>
            <a:r>
              <a:rPr lang="ko-KR" altLang="en-US" sz="1000" dirty="0">
                <a:solidFill>
                  <a:schemeClr val="tx1"/>
                </a:solidFill>
              </a:rPr>
              <a:t>태스크 종료</a:t>
            </a:r>
          </a:p>
        </p:txBody>
      </p:sp>
    </p:spTree>
    <p:extLst>
      <p:ext uri="{BB962C8B-B14F-4D97-AF65-F5344CB8AC3E}">
        <p14:creationId xmlns:p14="http://schemas.microsoft.com/office/powerpoint/2010/main" val="29248658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/>
              <a:t>13-1 </a:t>
            </a:r>
            <a:r>
              <a:rPr lang="ko-KR" altLang="en-US" dirty="0"/>
              <a:t>오디오</a:t>
            </a:r>
            <a:r>
              <a:rPr lang="en-US" altLang="ko-KR" dirty="0"/>
              <a:t>/</a:t>
            </a:r>
            <a:r>
              <a:rPr lang="ko-KR" altLang="en-US" dirty="0"/>
              <a:t>비디오를 가진 웹 페이지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491409" y="1688703"/>
            <a:ext cx="4519970" cy="378565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</a:t>
            </a:r>
          </a:p>
          <a:p>
            <a:pPr defTabSz="180000"/>
            <a:r>
              <a:rPr lang="en-US" altLang="ko-KR" sz="1200" dirty="0"/>
              <a:t>&lt;meta charset="</a:t>
            </a:r>
            <a:r>
              <a:rPr lang="en-US" altLang="ko-KR" sz="1200" dirty="0" err="1"/>
              <a:t>utf</a:t>
            </a:r>
            <a:r>
              <a:rPr lang="en-US" altLang="ko-KR" sz="1200" dirty="0"/>
              <a:t>-8"&gt;</a:t>
            </a:r>
          </a:p>
          <a:p>
            <a:pPr defTabSz="180000"/>
            <a:r>
              <a:rPr lang="en-US" altLang="ko-KR" sz="1200" dirty="0"/>
              <a:t>&lt;title&gt;</a:t>
            </a:r>
            <a:r>
              <a:rPr lang="ko-KR" altLang="en-US" sz="1200" dirty="0"/>
              <a:t>오디오와 비디오 내장 페이지</a:t>
            </a:r>
            <a:r>
              <a:rPr lang="en-US" altLang="ko-KR" sz="1200" dirty="0"/>
              <a:t>&lt;/title&gt;</a:t>
            </a:r>
          </a:p>
          <a:p>
            <a:pPr defTabSz="180000"/>
            <a:r>
              <a:rPr lang="en-US" altLang="ko-KR" sz="1200" dirty="0"/>
              <a:t>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</a:t>
            </a:r>
            <a:r>
              <a:rPr lang="ko-KR" altLang="en-US" sz="1200" dirty="0"/>
              <a:t>오디오와 비디오 내장하기</a:t>
            </a:r>
            <a:r>
              <a:rPr lang="en-US" altLang="ko-KR" sz="1200" dirty="0"/>
              <a:t>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b="1" dirty="0"/>
              <a:t>&lt;audio</a:t>
            </a:r>
            <a:r>
              <a:rPr lang="en-US" altLang="ko-KR" sz="1200" dirty="0"/>
              <a:t> id="audio" </a:t>
            </a:r>
            <a:r>
              <a:rPr lang="en-US" altLang="ko-KR" sz="1200" dirty="0" err="1"/>
              <a:t>src</a:t>
            </a:r>
            <a:r>
              <a:rPr lang="en-US" altLang="ko-KR" sz="1200" dirty="0"/>
              <a:t>="media/EmbraceableYou.mp3"</a:t>
            </a:r>
          </a:p>
          <a:p>
            <a:pPr defTabSz="180000"/>
            <a:r>
              <a:rPr lang="en-US" altLang="ko-KR" sz="1200" dirty="0"/>
              <a:t>			loop controls&gt;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ko-KR" altLang="en-US" sz="1200" dirty="0"/>
              <a:t>웹 브라우저가 </a:t>
            </a:r>
            <a:r>
              <a:rPr lang="en-US" altLang="ko-KR" sz="1200" dirty="0"/>
              <a:t>audio </a:t>
            </a:r>
            <a:r>
              <a:rPr lang="ko-KR" altLang="en-US" sz="1200" dirty="0"/>
              <a:t>태그를 지원하지 않습니다</a:t>
            </a:r>
            <a:r>
              <a:rPr lang="en-US" altLang="ko-KR" sz="1200" dirty="0"/>
              <a:t>.</a:t>
            </a:r>
          </a:p>
          <a:p>
            <a:pPr defTabSz="180000"/>
            <a:r>
              <a:rPr lang="en-US" altLang="ko-KR" sz="1200" b="1" dirty="0"/>
              <a:t>&lt;/audio&gt;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b="1" dirty="0"/>
              <a:t>&lt;video </a:t>
            </a:r>
            <a:r>
              <a:rPr lang="en-US" altLang="ko-KR" sz="1200" dirty="0"/>
              <a:t>id="video" </a:t>
            </a:r>
            <a:r>
              <a:rPr lang="en-US" altLang="ko-KR" sz="1200" b="1" dirty="0"/>
              <a:t>width="300" height="200" </a:t>
            </a:r>
            <a:r>
              <a:rPr lang="en-US" altLang="ko-KR" sz="1200" dirty="0"/>
              <a:t>controls&gt;</a:t>
            </a:r>
          </a:p>
          <a:p>
            <a:pPr defTabSz="180000"/>
            <a:r>
              <a:rPr lang="en-US" altLang="ko-KR" sz="1200" dirty="0"/>
              <a:t>	&lt;source </a:t>
            </a:r>
            <a:r>
              <a:rPr lang="en-US" altLang="ko-KR" sz="1200" b="1" dirty="0" err="1"/>
              <a:t>src</a:t>
            </a:r>
            <a:r>
              <a:rPr lang="en-US" altLang="ko-KR" sz="1200" b="1" dirty="0"/>
              <a:t>="media/bear.mp4"</a:t>
            </a:r>
            <a:r>
              <a:rPr lang="en-US" altLang="ko-KR" sz="1200" dirty="0"/>
              <a:t> type="video/mp4"&gt;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ko-KR" altLang="en-US" sz="1200" dirty="0"/>
              <a:t>웹 브라우저가 </a:t>
            </a:r>
            <a:r>
              <a:rPr lang="en-US" altLang="ko-KR" sz="1200" dirty="0"/>
              <a:t>video </a:t>
            </a:r>
            <a:r>
              <a:rPr lang="ko-KR" altLang="en-US" sz="1200" dirty="0"/>
              <a:t>태그를 지원하지 않습니다</a:t>
            </a:r>
            <a:r>
              <a:rPr lang="en-US" altLang="ko-KR" sz="1200" dirty="0"/>
              <a:t>.</a:t>
            </a:r>
          </a:p>
          <a:p>
            <a:pPr defTabSz="180000"/>
            <a:r>
              <a:rPr lang="en-US" altLang="ko-KR" sz="1200" b="1" dirty="0"/>
              <a:t>&lt;/video&gt;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5741A9CA-8C05-497B-9D11-0C74E11497D2}"/>
              </a:ext>
            </a:extLst>
          </p:cNvPr>
          <p:cNvGrpSpPr/>
          <p:nvPr/>
        </p:nvGrpSpPr>
        <p:grpSpPr>
          <a:xfrm>
            <a:off x="5222709" y="1688701"/>
            <a:ext cx="3618388" cy="4084747"/>
            <a:chOff x="5222709" y="1688701"/>
            <a:chExt cx="3618388" cy="4084747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489228A6-C4A6-4CCB-8DF4-74C46F6204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22709" y="1688701"/>
              <a:ext cx="2837749" cy="3834521"/>
            </a:xfrm>
            <a:prstGeom prst="rect">
              <a:avLst/>
            </a:prstGeom>
            <a:ln w="6350">
              <a:solidFill>
                <a:srgbClr val="0070C0"/>
              </a:solidFill>
            </a:ln>
          </p:spPr>
        </p:pic>
        <p:sp>
          <p:nvSpPr>
            <p:cNvPr id="7" name="왼쪽 중괄호 6"/>
            <p:cNvSpPr/>
            <p:nvPr/>
          </p:nvSpPr>
          <p:spPr>
            <a:xfrm flipH="1">
              <a:off x="7872164" y="3514610"/>
              <a:ext cx="257775" cy="1708800"/>
            </a:xfrm>
            <a:prstGeom prst="leftBrace">
              <a:avLst>
                <a:gd name="adj1" fmla="val 59127"/>
                <a:gd name="adj2" fmla="val 50000"/>
              </a:avLst>
            </a:prstGeom>
            <a:ln w="9525">
              <a:solidFill>
                <a:srgbClr val="92D05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왼쪽 중괄호 7"/>
            <p:cNvSpPr/>
            <p:nvPr/>
          </p:nvSpPr>
          <p:spPr>
            <a:xfrm rot="16200000">
              <a:off x="6497128" y="4220575"/>
              <a:ext cx="288910" cy="2294579"/>
            </a:xfrm>
            <a:prstGeom prst="leftBrace">
              <a:avLst>
                <a:gd name="adj1" fmla="val 59127"/>
                <a:gd name="adj2" fmla="val 50000"/>
              </a:avLst>
            </a:prstGeom>
            <a:ln w="9525">
              <a:solidFill>
                <a:srgbClr val="92D05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444208" y="5512320"/>
              <a:ext cx="483565" cy="2611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rgbClr val="C00000"/>
                  </a:solidFill>
                </a:rPr>
                <a:t>300</a:t>
              </a:r>
              <a:endParaRPr lang="ko-KR" altLang="en-US" sz="1000" dirty="0">
                <a:solidFill>
                  <a:srgbClr val="C00000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067157" y="4238446"/>
              <a:ext cx="483565" cy="2611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rgbClr val="C00000"/>
                  </a:solidFill>
                </a:rPr>
                <a:t>200</a:t>
              </a:r>
              <a:endParaRPr lang="ko-KR" altLang="en-US" sz="1000" dirty="0">
                <a:solidFill>
                  <a:srgbClr val="C00000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571379" y="2233232"/>
              <a:ext cx="840044" cy="288908"/>
            </a:xfrm>
            <a:prstGeom prst="wedgeRoundRectCallout">
              <a:avLst>
                <a:gd name="adj1" fmla="val -50265"/>
                <a:gd name="adj2" fmla="val 119900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000" dirty="0"/>
                <a:t>&lt;audio&gt;</a:t>
              </a:r>
              <a:endParaRPr lang="ko-KR" altLang="en-US" sz="1000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001053" y="3034978"/>
              <a:ext cx="840044" cy="288908"/>
            </a:xfrm>
            <a:prstGeom prst="wedgeRoundRectCallout">
              <a:avLst>
                <a:gd name="adj1" fmla="val -70370"/>
                <a:gd name="adj2" fmla="val 108586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000" dirty="0"/>
                <a:t>&lt;video&gt;</a:t>
              </a:r>
              <a:endParaRPr lang="ko-KR" altLang="en-US" sz="1000" dirty="0"/>
            </a:p>
          </p:txBody>
        </p:sp>
      </p:grpSp>
    </p:spTree>
    <p:extLst>
      <p:ext uri="{BB962C8B-B14F-4D97-AF65-F5344CB8AC3E}">
        <p14:creationId xmlns:p14="http://schemas.microsoft.com/office/powerpoint/2010/main" val="167479674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 smtClean="0"/>
              <a:t>13-10</a:t>
            </a:r>
            <a:r>
              <a:rPr lang="ko-KR" altLang="en-US" dirty="0" smtClean="0"/>
              <a:t>의</a:t>
            </a:r>
            <a:r>
              <a:rPr lang="en-US" altLang="ko-KR" dirty="0" smtClean="0"/>
              <a:t> </a:t>
            </a:r>
            <a:r>
              <a:rPr lang="ko-KR" altLang="en-US" dirty="0"/>
              <a:t>코드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40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165592" y="1511781"/>
            <a:ext cx="4406408" cy="47782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050" dirty="0"/>
              <a:t>&lt;!DOCTYPE html&gt;</a:t>
            </a:r>
          </a:p>
          <a:p>
            <a:pPr defTabSz="180000"/>
            <a:r>
              <a:rPr lang="en-US" altLang="ko-KR" sz="1050" dirty="0"/>
              <a:t>&lt;html&gt;</a:t>
            </a:r>
          </a:p>
          <a:p>
            <a:pPr defTabSz="180000"/>
            <a:r>
              <a:rPr lang="en-US" altLang="ko-KR" sz="1050" dirty="0"/>
              <a:t>&lt;head&gt;</a:t>
            </a:r>
          </a:p>
          <a:p>
            <a:pPr defTabSz="180000"/>
            <a:r>
              <a:rPr lang="en-US" altLang="ko-KR" sz="1050" dirty="0"/>
              <a:t>&lt;meta charset="</a:t>
            </a:r>
            <a:r>
              <a:rPr lang="en-US" altLang="ko-KR" sz="1050" dirty="0" err="1"/>
              <a:t>utf</a:t>
            </a:r>
            <a:r>
              <a:rPr lang="en-US" altLang="ko-KR" sz="1050" dirty="0"/>
              <a:t>-8"&gt;</a:t>
            </a:r>
          </a:p>
          <a:p>
            <a:pPr defTabSz="180000"/>
            <a:r>
              <a:rPr lang="en-US" altLang="ko-KR" sz="1050" dirty="0"/>
              <a:t>&lt;title&gt;</a:t>
            </a:r>
            <a:r>
              <a:rPr lang="ko-KR" altLang="en-US" sz="1050" dirty="0"/>
              <a:t>타이머를 가진 웹 </a:t>
            </a:r>
            <a:r>
              <a:rPr lang="ko-KR" altLang="en-US" sz="1050" dirty="0" err="1"/>
              <a:t>워커</a:t>
            </a:r>
            <a:r>
              <a:rPr lang="ko-KR" altLang="en-US" sz="1050" dirty="0"/>
              <a:t> 만들기</a:t>
            </a:r>
            <a:r>
              <a:rPr lang="en-US" altLang="ko-KR" sz="1050" dirty="0"/>
              <a:t>&lt;/title&gt;</a:t>
            </a:r>
          </a:p>
          <a:p>
            <a:pPr defTabSz="180000"/>
            <a:r>
              <a:rPr lang="en-US" altLang="ko-KR" sz="1050" dirty="0"/>
              <a:t>&lt;/head&gt;</a:t>
            </a:r>
          </a:p>
          <a:p>
            <a:pPr defTabSz="180000"/>
            <a:r>
              <a:rPr lang="en-US" altLang="ko-KR" sz="1050" dirty="0"/>
              <a:t>&lt;body&gt;</a:t>
            </a:r>
          </a:p>
          <a:p>
            <a:pPr defTabSz="180000"/>
            <a:r>
              <a:rPr lang="en-US" altLang="ko-KR" sz="1050" dirty="0"/>
              <a:t>&lt;h3&gt;</a:t>
            </a:r>
            <a:r>
              <a:rPr lang="ko-KR" altLang="en-US" sz="1050" dirty="0"/>
              <a:t>타이머를 가진 웹 </a:t>
            </a:r>
            <a:r>
              <a:rPr lang="ko-KR" altLang="en-US" sz="1050" dirty="0" err="1"/>
              <a:t>워커</a:t>
            </a:r>
            <a:r>
              <a:rPr lang="ko-KR" altLang="en-US" sz="1050" dirty="0"/>
              <a:t> 만들기</a:t>
            </a:r>
            <a:r>
              <a:rPr lang="en-US" altLang="ko-KR" sz="1050" dirty="0"/>
              <a:t>&lt;/h3&gt;</a:t>
            </a:r>
          </a:p>
          <a:p>
            <a:pPr defTabSz="180000"/>
            <a:r>
              <a:rPr lang="en-US" altLang="ko-KR" sz="1050" dirty="0"/>
              <a:t>&lt;</a:t>
            </a:r>
            <a:r>
              <a:rPr lang="en-US" altLang="ko-KR" sz="1050" dirty="0" err="1"/>
              <a:t>hr</a:t>
            </a:r>
            <a:r>
              <a:rPr lang="en-US" altLang="ko-KR" sz="1050" dirty="0"/>
              <a:t>&gt;</a:t>
            </a:r>
          </a:p>
          <a:p>
            <a:pPr defTabSz="180000"/>
            <a:r>
              <a:rPr lang="en-US" altLang="ko-KR" sz="1050" dirty="0"/>
              <a:t>&lt;div&gt;&lt;span id="timer"&gt;</a:t>
            </a:r>
            <a:r>
              <a:rPr lang="ko-KR" altLang="en-US" sz="1050" dirty="0"/>
              <a:t>타이머카운트</a:t>
            </a:r>
            <a:r>
              <a:rPr lang="en-US" altLang="ko-KR" sz="1050" dirty="0"/>
              <a:t>&lt;/span&gt;&lt;/div&gt;</a:t>
            </a:r>
          </a:p>
          <a:p>
            <a:pPr defTabSz="180000"/>
            <a:r>
              <a:rPr lang="en-US" altLang="ko-KR" sz="1050" dirty="0"/>
              <a:t>&lt;button type="button" id="start" </a:t>
            </a:r>
            <a:r>
              <a:rPr lang="en-US" altLang="ko-KR" sz="1050" b="1" dirty="0" err="1"/>
              <a:t>onclick</a:t>
            </a:r>
            <a:r>
              <a:rPr lang="en-US" altLang="ko-KR" sz="1050" b="1" dirty="0"/>
              <a:t>="start()"</a:t>
            </a:r>
            <a:r>
              <a:rPr lang="en-US" altLang="ko-KR" sz="1050" dirty="0"/>
              <a:t>&gt;start&lt;/button&gt;</a:t>
            </a:r>
          </a:p>
          <a:p>
            <a:pPr defTabSz="180000"/>
            <a:r>
              <a:rPr lang="en-US" altLang="ko-KR" sz="1050" dirty="0"/>
              <a:t>&lt;button type="button" id="stop" </a:t>
            </a:r>
            <a:r>
              <a:rPr lang="en-US" altLang="ko-KR" sz="1050" b="1" dirty="0" err="1"/>
              <a:t>onclick</a:t>
            </a:r>
            <a:r>
              <a:rPr lang="en-US" altLang="ko-KR" sz="1050" b="1" dirty="0"/>
              <a:t>="stop()"</a:t>
            </a:r>
            <a:r>
              <a:rPr lang="en-US" altLang="ko-KR" sz="1050" dirty="0"/>
              <a:t>&gt;stop&lt;/button&gt;</a:t>
            </a:r>
          </a:p>
          <a:p>
            <a:pPr defTabSz="180000"/>
            <a:r>
              <a:rPr lang="en-US" altLang="ko-KR" sz="1050" dirty="0"/>
              <a:t>&lt;script&gt;</a:t>
            </a:r>
          </a:p>
          <a:p>
            <a:pPr defTabSz="180000"/>
            <a:r>
              <a:rPr lang="en-US" altLang="ko-KR" sz="1050" dirty="0"/>
              <a:t>let </a:t>
            </a:r>
            <a:r>
              <a:rPr lang="en-US" altLang="ko-KR" sz="1050" dirty="0" err="1"/>
              <a:t>addWorker</a:t>
            </a:r>
            <a:r>
              <a:rPr lang="en-US" altLang="ko-KR" sz="1050" dirty="0"/>
              <a:t> = new Worker("timer.js"); // </a:t>
            </a:r>
            <a:r>
              <a:rPr lang="ko-KR" altLang="en-US" sz="1050" dirty="0" err="1"/>
              <a:t>워커</a:t>
            </a:r>
            <a:r>
              <a:rPr lang="ko-KR" altLang="en-US" sz="1050" dirty="0"/>
              <a:t> 태스크 생성</a:t>
            </a:r>
          </a:p>
          <a:p>
            <a:pPr defTabSz="180000"/>
            <a:endParaRPr lang="en-US" altLang="ko-KR" sz="1050" dirty="0"/>
          </a:p>
          <a:p>
            <a:pPr defTabSz="180000"/>
            <a:r>
              <a:rPr lang="en-US" altLang="ko-KR" sz="1050" dirty="0" err="1"/>
              <a:t>addWorker.onmessage</a:t>
            </a:r>
            <a:r>
              <a:rPr lang="en-US" altLang="ko-KR" sz="1050" dirty="0"/>
              <a:t> = function (e) {</a:t>
            </a:r>
          </a:p>
          <a:p>
            <a:pPr defTabSz="180000"/>
            <a:r>
              <a:rPr lang="en-US" altLang="ko-KR" sz="1050" dirty="0"/>
              <a:t>	</a:t>
            </a:r>
            <a:r>
              <a:rPr lang="en-US" altLang="ko-KR" sz="1050" dirty="0" err="1"/>
              <a:t>document.getElementById</a:t>
            </a:r>
            <a:r>
              <a:rPr lang="en-US" altLang="ko-KR" sz="1050" dirty="0"/>
              <a:t>("timer").</a:t>
            </a:r>
            <a:r>
              <a:rPr lang="en-US" altLang="ko-KR" sz="1050" dirty="0" err="1"/>
              <a:t>innerHTML</a:t>
            </a:r>
            <a:r>
              <a:rPr lang="en-US" altLang="ko-KR" sz="1050" dirty="0"/>
              <a:t> = </a:t>
            </a:r>
            <a:r>
              <a:rPr lang="en-US" altLang="ko-KR" sz="1050" dirty="0" err="1"/>
              <a:t>e.data</a:t>
            </a:r>
            <a:r>
              <a:rPr lang="en-US" altLang="ko-KR" sz="1050" dirty="0"/>
              <a:t>;</a:t>
            </a:r>
          </a:p>
          <a:p>
            <a:pPr defTabSz="180000"/>
            <a:r>
              <a:rPr lang="en-US" altLang="ko-KR" sz="1050" dirty="0"/>
              <a:t>}</a:t>
            </a:r>
          </a:p>
          <a:p>
            <a:pPr defTabSz="180000"/>
            <a:endParaRPr lang="ko-KR" altLang="en-US" sz="1050" dirty="0"/>
          </a:p>
          <a:p>
            <a:pPr defTabSz="180000"/>
            <a:r>
              <a:rPr lang="en-US" altLang="ko-KR" sz="1050" dirty="0"/>
              <a:t>function start() {</a:t>
            </a:r>
          </a:p>
          <a:p>
            <a:pPr defTabSz="180000"/>
            <a:r>
              <a:rPr lang="en-US" altLang="ko-KR" sz="1050" dirty="0"/>
              <a:t>	</a:t>
            </a:r>
            <a:r>
              <a:rPr lang="en-US" altLang="ko-KR" sz="1050" b="1" dirty="0" err="1"/>
              <a:t>addWorker.postMessage</a:t>
            </a:r>
            <a:r>
              <a:rPr lang="en-US" altLang="ko-KR" sz="1050" b="1" dirty="0"/>
              <a:t>("start");</a:t>
            </a:r>
          </a:p>
          <a:p>
            <a:pPr defTabSz="180000"/>
            <a:r>
              <a:rPr lang="en-US" altLang="ko-KR" sz="1050" dirty="0"/>
              <a:t>}</a:t>
            </a:r>
          </a:p>
          <a:p>
            <a:pPr defTabSz="180000"/>
            <a:endParaRPr lang="ko-KR" altLang="en-US" sz="1050" dirty="0"/>
          </a:p>
          <a:p>
            <a:pPr defTabSz="180000"/>
            <a:r>
              <a:rPr lang="en-US" altLang="ko-KR" sz="1050" dirty="0"/>
              <a:t>function stop() {</a:t>
            </a:r>
          </a:p>
          <a:p>
            <a:pPr defTabSz="180000"/>
            <a:r>
              <a:rPr lang="en-US" altLang="ko-KR" sz="1050" dirty="0"/>
              <a:t>	</a:t>
            </a:r>
            <a:r>
              <a:rPr lang="en-US" altLang="ko-KR" sz="1050" b="1" dirty="0" err="1"/>
              <a:t>addWorker.postMessage</a:t>
            </a:r>
            <a:r>
              <a:rPr lang="en-US" altLang="ko-KR" sz="1050" b="1" dirty="0"/>
              <a:t>("stop");</a:t>
            </a:r>
          </a:p>
          <a:p>
            <a:pPr defTabSz="180000"/>
            <a:r>
              <a:rPr lang="en-US" altLang="ko-KR" sz="1050" dirty="0"/>
              <a:t>}</a:t>
            </a:r>
          </a:p>
          <a:p>
            <a:pPr defTabSz="180000"/>
            <a:r>
              <a:rPr lang="en-US" altLang="ko-KR" sz="1050" dirty="0"/>
              <a:t>&lt;/script&gt;</a:t>
            </a:r>
          </a:p>
          <a:p>
            <a:pPr defTabSz="180000"/>
            <a:r>
              <a:rPr lang="en-US" altLang="ko-KR" sz="1050" dirty="0"/>
              <a:t>&lt;/body&gt;</a:t>
            </a:r>
          </a:p>
          <a:p>
            <a:pPr defTabSz="180000"/>
            <a:r>
              <a:rPr lang="en-US" altLang="ko-KR" sz="1050" dirty="0"/>
              <a:t>&lt;/html&gt;</a:t>
            </a:r>
            <a:endParaRPr lang="ko-KR" altLang="en-US" sz="1050" dirty="0"/>
          </a:p>
        </p:txBody>
      </p:sp>
      <p:sp>
        <p:nvSpPr>
          <p:cNvPr id="5" name="직사각형 4"/>
          <p:cNvSpPr/>
          <p:nvPr/>
        </p:nvSpPr>
        <p:spPr>
          <a:xfrm>
            <a:off x="4228147" y="1628800"/>
            <a:ext cx="4896544" cy="30162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000" dirty="0"/>
              <a:t>let count=1;</a:t>
            </a:r>
          </a:p>
          <a:p>
            <a:pPr defTabSz="180000"/>
            <a:r>
              <a:rPr lang="en-US" altLang="ko-KR" sz="1000" dirty="0"/>
              <a:t>let </a:t>
            </a:r>
            <a:r>
              <a:rPr lang="en-US" altLang="ko-KR" sz="1000" dirty="0" err="1"/>
              <a:t>timerID</a:t>
            </a:r>
            <a:r>
              <a:rPr lang="en-US" altLang="ko-KR" sz="1000" dirty="0"/>
              <a:t>=null; // </a:t>
            </a:r>
            <a:r>
              <a:rPr lang="ko-KR" altLang="en-US" sz="1000" dirty="0"/>
              <a:t>타이머 </a:t>
            </a:r>
            <a:r>
              <a:rPr lang="en-US" altLang="ko-KR" sz="1000" dirty="0"/>
              <a:t>ID</a:t>
            </a:r>
          </a:p>
          <a:p>
            <a:pPr defTabSz="180000"/>
            <a:endParaRPr lang="ko-KR" altLang="en-US" sz="1000" dirty="0"/>
          </a:p>
          <a:p>
            <a:pPr defTabSz="180000"/>
            <a:r>
              <a:rPr lang="en-US" altLang="ko-KR" sz="1000" b="1" dirty="0" err="1"/>
              <a:t>onmessage</a:t>
            </a:r>
            <a:r>
              <a:rPr lang="en-US" altLang="ko-KR" sz="1000" b="1" dirty="0"/>
              <a:t> = function</a:t>
            </a:r>
            <a:r>
              <a:rPr lang="ko-KR" altLang="en-US" sz="1000" b="1" dirty="0"/>
              <a:t> </a:t>
            </a:r>
            <a:r>
              <a:rPr lang="en-US" altLang="ko-KR" sz="1000" b="1" dirty="0"/>
              <a:t>(e) </a:t>
            </a:r>
            <a:r>
              <a:rPr lang="en-US" altLang="ko-KR" sz="1000" dirty="0"/>
              <a:t>{ // </a:t>
            </a:r>
            <a:r>
              <a:rPr lang="ko-KR" altLang="en-US" sz="1000" dirty="0"/>
              <a:t>브라우저로부터 메시지 수신</a:t>
            </a:r>
          </a:p>
          <a:p>
            <a:pPr defTabSz="180000"/>
            <a:r>
              <a:rPr lang="en-US" altLang="ko-KR" sz="1000" dirty="0"/>
              <a:t>	if(</a:t>
            </a:r>
            <a:r>
              <a:rPr lang="en-US" altLang="ko-KR" sz="1000" dirty="0" err="1"/>
              <a:t>e.data</a:t>
            </a:r>
            <a:r>
              <a:rPr lang="en-US" altLang="ko-KR" sz="1000" dirty="0"/>
              <a:t> == "start") {</a:t>
            </a:r>
          </a:p>
          <a:p>
            <a:pPr defTabSz="180000"/>
            <a:r>
              <a:rPr lang="en-US" altLang="ko-KR" sz="1000" dirty="0"/>
              <a:t>		if(</a:t>
            </a:r>
            <a:r>
              <a:rPr lang="en-US" altLang="ko-KR" sz="1000" dirty="0" err="1"/>
              <a:t>timerID</a:t>
            </a:r>
            <a:r>
              <a:rPr lang="en-US" altLang="ko-KR" sz="1000" dirty="0"/>
              <a:t> != null) return; // </a:t>
            </a:r>
            <a:r>
              <a:rPr lang="ko-KR" altLang="en-US" sz="1000" dirty="0"/>
              <a:t>타이머 </a:t>
            </a:r>
            <a:r>
              <a:rPr lang="ko-KR" altLang="en-US" sz="1000" dirty="0" err="1"/>
              <a:t>작동중이면</a:t>
            </a:r>
            <a:r>
              <a:rPr lang="ko-KR" altLang="en-US" sz="1000" dirty="0"/>
              <a:t> 리턴</a:t>
            </a:r>
          </a:p>
          <a:p>
            <a:pPr defTabSz="180000"/>
            <a:r>
              <a:rPr lang="en-US" altLang="ko-KR" sz="1000" dirty="0"/>
              <a:t>		</a:t>
            </a:r>
            <a:r>
              <a:rPr lang="en-US" altLang="ko-KR" sz="1000" b="1" dirty="0" err="1"/>
              <a:t>timerID</a:t>
            </a:r>
            <a:r>
              <a:rPr lang="en-US" altLang="ko-KR" sz="1000" b="1" dirty="0"/>
              <a:t> = </a:t>
            </a:r>
            <a:r>
              <a:rPr lang="en-US" altLang="ko-KR" sz="1000" b="1" dirty="0" err="1"/>
              <a:t>setInterval</a:t>
            </a:r>
            <a:r>
              <a:rPr lang="en-US" altLang="ko-KR" sz="1000" b="1" dirty="0"/>
              <a:t>(</a:t>
            </a:r>
            <a:r>
              <a:rPr lang="en-US" altLang="ko-KR" sz="1000" b="1" dirty="0" err="1"/>
              <a:t>myCallback</a:t>
            </a:r>
            <a:r>
              <a:rPr lang="en-US" altLang="ko-KR" sz="1000" b="1" dirty="0"/>
              <a:t>, 1000);</a:t>
            </a:r>
            <a:r>
              <a:rPr lang="en-US" altLang="ko-KR" sz="1000" dirty="0"/>
              <a:t> // 1</a:t>
            </a:r>
            <a:r>
              <a:rPr lang="ko-KR" altLang="en-US" sz="1000" dirty="0"/>
              <a:t>초 간격 </a:t>
            </a:r>
            <a:r>
              <a:rPr lang="en-US" altLang="ko-KR" sz="1000" dirty="0" err="1"/>
              <a:t>myCallback</a:t>
            </a:r>
            <a:r>
              <a:rPr lang="en-US" altLang="ko-KR" sz="1000" dirty="0"/>
              <a:t>() </a:t>
            </a:r>
            <a:r>
              <a:rPr lang="ko-KR" altLang="en-US" sz="1000" dirty="0"/>
              <a:t>호출</a:t>
            </a:r>
          </a:p>
          <a:p>
            <a:pPr defTabSz="180000"/>
            <a:r>
              <a:rPr lang="en-US" altLang="ko-KR" sz="1000" dirty="0"/>
              <a:t>	}</a:t>
            </a:r>
          </a:p>
          <a:p>
            <a:pPr defTabSz="180000"/>
            <a:r>
              <a:rPr lang="en-US" altLang="ko-KR" sz="1000" dirty="0"/>
              <a:t>	else if(</a:t>
            </a:r>
            <a:r>
              <a:rPr lang="en-US" altLang="ko-KR" sz="1000" dirty="0" err="1"/>
              <a:t>e.data</a:t>
            </a:r>
            <a:r>
              <a:rPr lang="en-US" altLang="ko-KR" sz="1000" dirty="0"/>
              <a:t> == "stop") {</a:t>
            </a:r>
          </a:p>
          <a:p>
            <a:pPr defTabSz="180000"/>
            <a:r>
              <a:rPr lang="en-US" altLang="ko-KR" sz="1000" dirty="0"/>
              <a:t>		if(</a:t>
            </a:r>
            <a:r>
              <a:rPr lang="en-US" altLang="ko-KR" sz="1000" dirty="0" err="1"/>
              <a:t>timerID</a:t>
            </a:r>
            <a:r>
              <a:rPr lang="en-US" altLang="ko-KR" sz="1000" dirty="0"/>
              <a:t> == null) return; // </a:t>
            </a:r>
            <a:r>
              <a:rPr lang="ko-KR" altLang="en-US" sz="1000" dirty="0"/>
              <a:t>타이머 작동하지 않으면 리턴</a:t>
            </a:r>
          </a:p>
          <a:p>
            <a:pPr defTabSz="180000"/>
            <a:r>
              <a:rPr lang="en-US" altLang="ko-KR" sz="1000" dirty="0"/>
              <a:t>		</a:t>
            </a:r>
            <a:r>
              <a:rPr lang="en-US" altLang="ko-KR" sz="1000" b="1" dirty="0" err="1"/>
              <a:t>clearInterval</a:t>
            </a:r>
            <a:r>
              <a:rPr lang="en-US" altLang="ko-KR" sz="1000" b="1" dirty="0"/>
              <a:t>(</a:t>
            </a:r>
            <a:r>
              <a:rPr lang="en-US" altLang="ko-KR" sz="1000" b="1" dirty="0" err="1"/>
              <a:t>timerID</a:t>
            </a:r>
            <a:r>
              <a:rPr lang="en-US" altLang="ko-KR" sz="1000" b="1" dirty="0"/>
              <a:t>);</a:t>
            </a:r>
          </a:p>
          <a:p>
            <a:pPr defTabSz="180000"/>
            <a:r>
              <a:rPr lang="en-US" altLang="ko-KR" sz="1000" dirty="0"/>
              <a:t>		</a:t>
            </a:r>
            <a:r>
              <a:rPr lang="en-US" altLang="ko-KR" sz="1000" b="1" dirty="0"/>
              <a:t>close(); </a:t>
            </a:r>
            <a:r>
              <a:rPr lang="en-US" altLang="ko-KR" sz="1000" dirty="0"/>
              <a:t>// </a:t>
            </a:r>
            <a:r>
              <a:rPr lang="ko-KR" altLang="en-US" sz="1000" dirty="0" err="1"/>
              <a:t>워커</a:t>
            </a:r>
            <a:r>
              <a:rPr lang="ko-KR" altLang="en-US" sz="1000" dirty="0"/>
              <a:t> 태스크 종료</a:t>
            </a:r>
            <a:r>
              <a:rPr lang="en-US" altLang="ko-KR" sz="1000" dirty="0"/>
              <a:t>. </a:t>
            </a:r>
            <a:r>
              <a:rPr lang="ko-KR" altLang="en-US" sz="1000" dirty="0"/>
              <a:t>더 이상 메시지 받지 않음</a:t>
            </a:r>
          </a:p>
          <a:p>
            <a:pPr defTabSz="180000"/>
            <a:r>
              <a:rPr lang="en-US" altLang="ko-KR" sz="1000" dirty="0"/>
              <a:t>	}</a:t>
            </a:r>
          </a:p>
          <a:p>
            <a:pPr defTabSz="180000"/>
            <a:r>
              <a:rPr lang="en-US" altLang="ko-KR" sz="1000" dirty="0"/>
              <a:t>}</a:t>
            </a:r>
          </a:p>
          <a:p>
            <a:pPr defTabSz="180000"/>
            <a:endParaRPr lang="ko-KR" altLang="en-US" sz="1000" dirty="0"/>
          </a:p>
          <a:p>
            <a:pPr defTabSz="180000"/>
            <a:r>
              <a:rPr lang="en-US" altLang="ko-KR" sz="1000" b="1" dirty="0"/>
              <a:t>function </a:t>
            </a:r>
            <a:r>
              <a:rPr lang="en-US" altLang="ko-KR" sz="1000" b="1" dirty="0" err="1"/>
              <a:t>myCallback</a:t>
            </a:r>
            <a:r>
              <a:rPr lang="en-US" altLang="ko-KR" sz="1000" b="1" dirty="0"/>
              <a:t>() </a:t>
            </a:r>
            <a:r>
              <a:rPr lang="en-US" altLang="ko-KR" sz="1000" dirty="0"/>
              <a:t>{ // 1</a:t>
            </a:r>
            <a:r>
              <a:rPr lang="ko-KR" altLang="en-US" sz="1000" dirty="0"/>
              <a:t>초 간격으로 호출</a:t>
            </a:r>
          </a:p>
          <a:p>
            <a:pPr defTabSz="180000"/>
            <a:r>
              <a:rPr lang="en-US" altLang="ko-KR" sz="1000" dirty="0"/>
              <a:t>	</a:t>
            </a:r>
            <a:r>
              <a:rPr lang="en-US" altLang="ko-KR" sz="1000" b="1" dirty="0" err="1"/>
              <a:t>postMessage</a:t>
            </a:r>
            <a:r>
              <a:rPr lang="en-US" altLang="ko-KR" sz="1000" b="1" dirty="0"/>
              <a:t>(count); </a:t>
            </a:r>
            <a:r>
              <a:rPr lang="en-US" altLang="ko-KR" sz="1000" dirty="0"/>
              <a:t>// </a:t>
            </a:r>
            <a:r>
              <a:rPr lang="ko-KR" altLang="en-US" sz="1000" dirty="0"/>
              <a:t>카운트 값을 브라우저로 전송</a:t>
            </a:r>
          </a:p>
          <a:p>
            <a:pPr defTabSz="180000"/>
            <a:r>
              <a:rPr lang="en-US" altLang="ko-KR" sz="1000" dirty="0"/>
              <a:t>	count++; // </a:t>
            </a:r>
            <a:r>
              <a:rPr lang="ko-KR" altLang="en-US" sz="1000" dirty="0"/>
              <a:t>카운트 값 증가</a:t>
            </a:r>
          </a:p>
          <a:p>
            <a:pPr defTabSz="180000"/>
            <a:r>
              <a:rPr lang="en-US" altLang="ko-KR" sz="1000" dirty="0"/>
              <a:t>}</a:t>
            </a:r>
            <a:endParaRPr lang="ko-KR" altLang="en-US" sz="1000" dirty="0"/>
          </a:p>
        </p:txBody>
      </p:sp>
      <p:sp>
        <p:nvSpPr>
          <p:cNvPr id="6" name="TextBox 5"/>
          <p:cNvSpPr txBox="1"/>
          <p:nvPr/>
        </p:nvSpPr>
        <p:spPr>
          <a:xfrm>
            <a:off x="8298277" y="1387730"/>
            <a:ext cx="6725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timer.js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7211505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자바스크립트로 오디오 제어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0"/>
            <a:r>
              <a:rPr lang="en-US" altLang="ko-KR" dirty="0"/>
              <a:t>&lt;audio&gt; </a:t>
            </a:r>
            <a:r>
              <a:rPr lang="ko-KR" altLang="en-US" dirty="0"/>
              <a:t>태그에 </a:t>
            </a:r>
            <a:r>
              <a:rPr lang="ko-KR" altLang="en-US" dirty="0" err="1"/>
              <a:t>로드된</a:t>
            </a:r>
            <a:r>
              <a:rPr lang="ko-KR" altLang="en-US" dirty="0"/>
              <a:t> 오디오 제어</a:t>
            </a:r>
            <a:endParaRPr lang="en-US" altLang="ko-KR" dirty="0"/>
          </a:p>
          <a:p>
            <a:pPr lvl="0"/>
            <a:endParaRPr lang="en-US" altLang="ko-KR" sz="1800" dirty="0"/>
          </a:p>
          <a:p>
            <a:pPr lvl="1"/>
            <a:endParaRPr lang="en-US" altLang="ko-KR" sz="1600" dirty="0"/>
          </a:p>
          <a:p>
            <a:pPr lvl="1"/>
            <a:r>
              <a:rPr lang="ko-KR" altLang="en-US" sz="1600" dirty="0"/>
              <a:t>오디오 </a:t>
            </a:r>
            <a:r>
              <a:rPr lang="en-US" altLang="ko-KR" sz="1600" dirty="0"/>
              <a:t>DOM </a:t>
            </a:r>
            <a:r>
              <a:rPr lang="ko-KR" altLang="en-US" sz="1600" dirty="0"/>
              <a:t>객체 알아내기</a:t>
            </a:r>
            <a:endParaRPr lang="en-US" altLang="ko-KR" sz="1600" dirty="0"/>
          </a:p>
          <a:p>
            <a:pPr lvl="1"/>
            <a:endParaRPr lang="en-US" altLang="ko-KR" sz="1600" dirty="0"/>
          </a:p>
          <a:p>
            <a:pPr lvl="1"/>
            <a:endParaRPr lang="en-US" altLang="ko-KR" sz="1600" dirty="0"/>
          </a:p>
          <a:p>
            <a:pPr lvl="1"/>
            <a:r>
              <a:rPr lang="ko-KR" altLang="en-US" sz="1600" dirty="0"/>
              <a:t>오디오 재생 및 일시 중지</a:t>
            </a:r>
            <a:endParaRPr lang="en-US" altLang="ko-KR" sz="1600" dirty="0"/>
          </a:p>
          <a:p>
            <a:pPr lvl="1"/>
            <a:endParaRPr lang="en-US" altLang="ko-KR" sz="1600" dirty="0"/>
          </a:p>
          <a:p>
            <a:pPr lvl="2"/>
            <a:endParaRPr lang="en-US" altLang="ko-KR" sz="1600" dirty="0"/>
          </a:p>
          <a:p>
            <a:pPr lvl="1"/>
            <a:r>
              <a:rPr lang="ko-KR" altLang="en-US" sz="1600" dirty="0"/>
              <a:t>오디오 처음부터 재생</a:t>
            </a:r>
            <a:endParaRPr lang="en-US" altLang="ko-KR" sz="1600" dirty="0"/>
          </a:p>
          <a:p>
            <a:pPr lvl="2"/>
            <a:endParaRPr lang="en-US" altLang="ko-KR" sz="1600" dirty="0"/>
          </a:p>
          <a:p>
            <a:pPr lvl="2"/>
            <a:endParaRPr lang="en-US" altLang="ko-KR" sz="1600" dirty="0"/>
          </a:p>
          <a:p>
            <a:pPr lvl="1"/>
            <a:r>
              <a:rPr lang="ko-KR" altLang="en-US" sz="1600" dirty="0"/>
              <a:t>오디오 음량 제어와 </a:t>
            </a:r>
            <a:r>
              <a:rPr lang="ko-KR" altLang="en-US" sz="1600" dirty="0" err="1"/>
              <a:t>음소거</a:t>
            </a:r>
            <a:endParaRPr lang="ko-KR" altLang="en-US" sz="1600" dirty="0"/>
          </a:p>
          <a:p>
            <a:pPr lvl="2"/>
            <a:endParaRPr lang="ko-KR" altLang="en-US" sz="2000" dirty="0"/>
          </a:p>
          <a:p>
            <a:pPr lvl="0"/>
            <a:endParaRPr lang="ko-KR" altLang="en-US" dirty="0"/>
          </a:p>
          <a:p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5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971600" y="1778678"/>
            <a:ext cx="7560840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&lt;audio id="audio"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src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="media/EmbraceableYou.mp3" loop controls&gt;...&lt;/audio&gt;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1331640" y="2767434"/>
            <a:ext cx="4572000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let audio =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document.getElementById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("audio");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1331640" y="3719158"/>
            <a:ext cx="4572000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audio.play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(); //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재생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.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중지된 이후부터 재생</a:t>
            </a:r>
          </a:p>
          <a:p>
            <a:pPr defTabSz="1800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audio.pause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(); //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일시 중지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1331640" y="4705980"/>
            <a:ext cx="4572000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audio.load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(); //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src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에 지정된 오디오 데이터 로드</a:t>
            </a:r>
          </a:p>
          <a:p>
            <a:pPr defTabSz="1800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audio.play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(); //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처음부터 재생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1331640" y="5661248"/>
            <a:ext cx="4608512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audio.volume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+= 0.1; // 0.1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만큼 음량 증가</a:t>
            </a:r>
          </a:p>
          <a:p>
            <a:pPr defTabSz="1800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audio.muted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= true; // </a:t>
            </a:r>
            <a:r>
              <a:rPr lang="ko-KR" altLang="en-US" sz="1400" kern="0" dirty="0" err="1">
                <a:solidFill>
                  <a:srgbClr val="000000"/>
                </a:solidFill>
                <a:latin typeface="+mj-ea"/>
                <a:ea typeface="+mj-ea"/>
              </a:rPr>
              <a:t>음소거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.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음량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(volume)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변경 없음</a:t>
            </a:r>
          </a:p>
        </p:txBody>
      </p:sp>
    </p:spTree>
    <p:extLst>
      <p:ext uri="{BB962C8B-B14F-4D97-AF65-F5344CB8AC3E}">
        <p14:creationId xmlns:p14="http://schemas.microsoft.com/office/powerpoint/2010/main" val="32500822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/>
              <a:t>13-2 </a:t>
            </a:r>
            <a:r>
              <a:rPr lang="ko-KR" altLang="en-US" dirty="0"/>
              <a:t>자바스크립트로 오디오제어기 만들기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70992" y="1412776"/>
            <a:ext cx="4933056" cy="286232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000" dirty="0"/>
              <a:t>&lt;!DOCTYPE html&gt;</a:t>
            </a:r>
          </a:p>
          <a:p>
            <a:pPr defTabSz="180000"/>
            <a:r>
              <a:rPr lang="en-US" altLang="ko-KR" sz="1000" dirty="0"/>
              <a:t>&lt;html&gt;</a:t>
            </a:r>
          </a:p>
          <a:p>
            <a:pPr defTabSz="180000"/>
            <a:r>
              <a:rPr lang="en-US" altLang="ko-KR" sz="1000" dirty="0"/>
              <a:t>&lt;head&gt;</a:t>
            </a:r>
          </a:p>
          <a:p>
            <a:pPr defTabSz="180000"/>
            <a:r>
              <a:rPr lang="en-US" altLang="ko-KR" sz="1000" dirty="0"/>
              <a:t>&lt;meta charset="</a:t>
            </a:r>
            <a:r>
              <a:rPr lang="en-US" altLang="ko-KR" sz="1000" dirty="0" err="1"/>
              <a:t>utf</a:t>
            </a:r>
            <a:r>
              <a:rPr lang="en-US" altLang="ko-KR" sz="1000" dirty="0"/>
              <a:t>-8"&gt;</a:t>
            </a:r>
          </a:p>
          <a:p>
            <a:pPr defTabSz="180000"/>
            <a:r>
              <a:rPr lang="en-US" altLang="ko-KR" sz="1000" dirty="0"/>
              <a:t>&lt;title&gt;</a:t>
            </a:r>
            <a:r>
              <a:rPr lang="ko-KR" altLang="en-US" sz="1000" dirty="0"/>
              <a:t>자바스크립트로 오디오 제어</a:t>
            </a:r>
            <a:r>
              <a:rPr lang="en-US" altLang="ko-KR" sz="1000" dirty="0"/>
              <a:t>&lt;/title&gt;</a:t>
            </a:r>
          </a:p>
          <a:p>
            <a:pPr defTabSz="180000"/>
            <a:r>
              <a:rPr lang="en-US" altLang="ko-KR" sz="1000" dirty="0"/>
              <a:t>&lt;/head&gt;</a:t>
            </a:r>
          </a:p>
          <a:p>
            <a:pPr defTabSz="180000"/>
            <a:r>
              <a:rPr lang="en-US" altLang="ko-KR" sz="1000" dirty="0"/>
              <a:t>&lt;body&gt;</a:t>
            </a:r>
          </a:p>
          <a:p>
            <a:pPr defTabSz="180000"/>
            <a:r>
              <a:rPr lang="en-US" altLang="ko-KR" sz="1000" dirty="0"/>
              <a:t>&lt;h3&gt;</a:t>
            </a:r>
            <a:r>
              <a:rPr lang="ko-KR" altLang="en-US" sz="1000" dirty="0"/>
              <a:t>자바스크립트로 오디오 제어</a:t>
            </a:r>
            <a:r>
              <a:rPr lang="en-US" altLang="ko-KR" sz="1000" dirty="0"/>
              <a:t>&lt;/h3&gt;</a:t>
            </a:r>
          </a:p>
          <a:p>
            <a:pPr defTabSz="180000"/>
            <a:r>
              <a:rPr lang="en-US" altLang="ko-KR" sz="1000" dirty="0"/>
              <a:t>&lt;</a:t>
            </a:r>
            <a:r>
              <a:rPr lang="en-US" altLang="ko-KR" sz="1000" dirty="0" err="1"/>
              <a:t>hr</a:t>
            </a:r>
            <a:r>
              <a:rPr lang="en-US" altLang="ko-KR" sz="1000" dirty="0"/>
              <a:t>&gt;</a:t>
            </a:r>
          </a:p>
          <a:p>
            <a:pPr defTabSz="180000"/>
            <a:r>
              <a:rPr lang="en-US" altLang="ko-KR" sz="1000" dirty="0"/>
              <a:t>&lt;audio id="audio" </a:t>
            </a:r>
            <a:r>
              <a:rPr lang="en-US" altLang="ko-KR" sz="1000" dirty="0" err="1"/>
              <a:t>src</a:t>
            </a:r>
            <a:r>
              <a:rPr lang="en-US" altLang="ko-KR" sz="1000" dirty="0"/>
              <a:t>="media/EmbraceableYou.mp3"&gt;&lt;/audio&gt;</a:t>
            </a:r>
          </a:p>
          <a:p>
            <a:pPr defTabSz="180000"/>
            <a:r>
              <a:rPr lang="en-US" altLang="ko-KR" sz="1000" dirty="0"/>
              <a:t>&lt;div id="</a:t>
            </a:r>
            <a:r>
              <a:rPr lang="en-US" altLang="ko-KR" sz="1000" dirty="0" err="1"/>
              <a:t>msg</a:t>
            </a:r>
            <a:r>
              <a:rPr lang="en-US" altLang="ko-KR" sz="1000" dirty="0"/>
              <a:t>"&gt;</a:t>
            </a:r>
            <a:r>
              <a:rPr lang="ko-KR" altLang="en-US" sz="1000" dirty="0"/>
              <a:t>이곳에 오디오 제어 메시지 출력</a:t>
            </a:r>
            <a:r>
              <a:rPr lang="en-US" altLang="ko-KR" sz="1000" dirty="0"/>
              <a:t>&lt;/div&gt;</a:t>
            </a:r>
          </a:p>
          <a:p>
            <a:pPr defTabSz="180000"/>
            <a:r>
              <a:rPr lang="en-US" altLang="ko-KR" sz="1000" dirty="0"/>
              <a:t>&lt;button type="button" id="play" </a:t>
            </a:r>
            <a:r>
              <a:rPr lang="en-US" altLang="ko-KR" sz="1000" dirty="0" err="1"/>
              <a:t>onclick</a:t>
            </a:r>
            <a:r>
              <a:rPr lang="en-US" altLang="ko-KR" sz="1000" dirty="0"/>
              <a:t>="</a:t>
            </a:r>
            <a:r>
              <a:rPr lang="en-US" altLang="ko-KR" sz="1000" b="1" dirty="0"/>
              <a:t>control(event)</a:t>
            </a:r>
            <a:r>
              <a:rPr lang="en-US" altLang="ko-KR" sz="1000" dirty="0"/>
              <a:t>"&gt;play&lt;/button&gt;</a:t>
            </a:r>
          </a:p>
          <a:p>
            <a:pPr defTabSz="180000"/>
            <a:r>
              <a:rPr lang="en-US" altLang="ko-KR" sz="1000" dirty="0"/>
              <a:t>&lt;button type="button" id="pause" </a:t>
            </a:r>
            <a:r>
              <a:rPr lang="en-US" altLang="ko-KR" sz="1000" dirty="0" err="1"/>
              <a:t>onclick</a:t>
            </a:r>
            <a:r>
              <a:rPr lang="en-US" altLang="ko-KR" sz="1000" dirty="0"/>
              <a:t>="</a:t>
            </a:r>
            <a:r>
              <a:rPr lang="en-US" altLang="ko-KR" sz="1000" b="1" dirty="0"/>
              <a:t>control(event)</a:t>
            </a:r>
            <a:r>
              <a:rPr lang="en-US" altLang="ko-KR" sz="1000" dirty="0"/>
              <a:t>"&gt;pause&lt;/button&gt;</a:t>
            </a:r>
          </a:p>
          <a:p>
            <a:pPr defTabSz="180000"/>
            <a:r>
              <a:rPr lang="en-US" altLang="ko-KR" sz="1000" dirty="0"/>
              <a:t>&lt;button type="button" id="replay" </a:t>
            </a:r>
            <a:r>
              <a:rPr lang="en-US" altLang="ko-KR" sz="1000" dirty="0" err="1"/>
              <a:t>onclick</a:t>
            </a:r>
            <a:r>
              <a:rPr lang="en-US" altLang="ko-KR" sz="1000" dirty="0"/>
              <a:t>="</a:t>
            </a:r>
            <a:r>
              <a:rPr lang="en-US" altLang="ko-KR" sz="1000" b="1" dirty="0"/>
              <a:t>control(event)</a:t>
            </a:r>
            <a:r>
              <a:rPr lang="en-US" altLang="ko-KR" sz="1000" dirty="0"/>
              <a:t>"&gt;replay&lt;/button&gt;</a:t>
            </a:r>
          </a:p>
          <a:p>
            <a:pPr defTabSz="180000"/>
            <a:r>
              <a:rPr lang="nl-NL" altLang="ko-KR" sz="1000" dirty="0"/>
              <a:t>&lt;button </a:t>
            </a:r>
            <a:r>
              <a:rPr lang="en-US" altLang="ko-KR" sz="1000" dirty="0"/>
              <a:t>type="button" </a:t>
            </a:r>
            <a:r>
              <a:rPr lang="nl-NL" altLang="ko-KR" sz="1000" dirty="0"/>
              <a:t>id="vol-" onclick="</a:t>
            </a:r>
            <a:r>
              <a:rPr lang="nl-NL" altLang="ko-KR" sz="1000" b="1" dirty="0"/>
              <a:t>control(event)</a:t>
            </a:r>
            <a:r>
              <a:rPr lang="nl-NL" altLang="ko-KR" sz="1000" dirty="0"/>
              <a:t>"&gt;vol-&lt;/button&gt;</a:t>
            </a:r>
          </a:p>
          <a:p>
            <a:pPr defTabSz="180000"/>
            <a:r>
              <a:rPr lang="nl-NL" altLang="ko-KR" sz="1000" dirty="0"/>
              <a:t>&lt;button </a:t>
            </a:r>
            <a:r>
              <a:rPr lang="en-US" altLang="ko-KR" sz="1000" dirty="0"/>
              <a:t>type="button" </a:t>
            </a:r>
            <a:r>
              <a:rPr lang="nl-NL" altLang="ko-KR" sz="1000" dirty="0"/>
              <a:t>id="vol+" onclick="</a:t>
            </a:r>
            <a:r>
              <a:rPr lang="nl-NL" altLang="ko-KR" sz="1000" b="1" dirty="0"/>
              <a:t>control(event)</a:t>
            </a:r>
            <a:r>
              <a:rPr lang="nl-NL" altLang="ko-KR" sz="1000" dirty="0"/>
              <a:t>"&gt;vol+&lt;/button&gt;</a:t>
            </a:r>
          </a:p>
          <a:p>
            <a:pPr defTabSz="180000"/>
            <a:r>
              <a:rPr lang="en-US" altLang="ko-KR" sz="1000" dirty="0"/>
              <a:t>&lt;button type="button" id="mute on/off" </a:t>
            </a:r>
            <a:r>
              <a:rPr lang="en-US" altLang="ko-KR" sz="1000" dirty="0" err="1"/>
              <a:t>onclick</a:t>
            </a:r>
            <a:r>
              <a:rPr lang="en-US" altLang="ko-KR" sz="1000" dirty="0"/>
              <a:t>="</a:t>
            </a:r>
            <a:r>
              <a:rPr lang="en-US" altLang="ko-KR" sz="1000" b="1" dirty="0"/>
              <a:t>control(event)</a:t>
            </a:r>
            <a:r>
              <a:rPr lang="en-US" altLang="ko-KR" sz="1000" dirty="0"/>
              <a:t>"&gt;mute on/off</a:t>
            </a:r>
          </a:p>
          <a:p>
            <a:pPr defTabSz="180000"/>
            <a:r>
              <a:rPr lang="en-US" altLang="ko-KR" sz="1000" dirty="0"/>
              <a:t>&lt;/button&gt;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5076056" y="1037671"/>
            <a:ext cx="4155504" cy="563231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000" dirty="0"/>
              <a:t>&lt;script&gt;</a:t>
            </a:r>
          </a:p>
          <a:p>
            <a:pPr defTabSz="180000"/>
            <a:r>
              <a:rPr lang="en-US" altLang="ko-KR" sz="1000" dirty="0"/>
              <a:t>let div = </a:t>
            </a:r>
            <a:r>
              <a:rPr lang="en-US" altLang="ko-KR" sz="1000" dirty="0" err="1"/>
              <a:t>document.getElementById</a:t>
            </a:r>
            <a:r>
              <a:rPr lang="en-US" altLang="ko-KR" sz="1000" dirty="0"/>
              <a:t>("</a:t>
            </a:r>
            <a:r>
              <a:rPr lang="en-US" altLang="ko-KR" sz="1000" dirty="0" err="1"/>
              <a:t>msg</a:t>
            </a:r>
            <a:r>
              <a:rPr lang="en-US" altLang="ko-KR" sz="1000" dirty="0"/>
              <a:t>");</a:t>
            </a:r>
          </a:p>
          <a:p>
            <a:pPr defTabSz="180000"/>
            <a:r>
              <a:rPr lang="en-US" altLang="ko-KR" sz="1000" dirty="0"/>
              <a:t>let audio = </a:t>
            </a:r>
            <a:r>
              <a:rPr lang="en-US" altLang="ko-KR" sz="1000" dirty="0" err="1"/>
              <a:t>document.getElementById</a:t>
            </a:r>
            <a:r>
              <a:rPr lang="en-US" altLang="ko-KR" sz="1000" dirty="0"/>
              <a:t>("audio");</a:t>
            </a:r>
          </a:p>
          <a:p>
            <a:pPr defTabSz="180000"/>
            <a:r>
              <a:rPr lang="en-US" altLang="ko-KR" sz="1000" b="1" dirty="0"/>
              <a:t>function control(e)</a:t>
            </a:r>
            <a:r>
              <a:rPr lang="en-US" altLang="ko-KR" sz="1000" dirty="0"/>
              <a:t> {</a:t>
            </a:r>
          </a:p>
          <a:p>
            <a:pPr defTabSz="180000"/>
            <a:r>
              <a:rPr lang="en-US" altLang="ko-KR" sz="1000" dirty="0"/>
              <a:t>	</a:t>
            </a:r>
            <a:r>
              <a:rPr lang="en-US" altLang="ko-KR" sz="1000" b="1" dirty="0"/>
              <a:t>let</a:t>
            </a:r>
            <a:r>
              <a:rPr lang="ko-KR" altLang="en-US" sz="1000" b="1" dirty="0"/>
              <a:t> </a:t>
            </a:r>
            <a:r>
              <a:rPr lang="en-US" altLang="ko-KR" sz="1000" b="1" dirty="0"/>
              <a:t>id = e.target.id;</a:t>
            </a:r>
          </a:p>
          <a:p>
            <a:pPr defTabSz="180000"/>
            <a:r>
              <a:rPr lang="en-US" altLang="ko-KR" sz="1000" dirty="0"/>
              <a:t>	if(id == "play") { // play </a:t>
            </a:r>
            <a:r>
              <a:rPr lang="ko-KR" altLang="en-US" sz="1000" dirty="0"/>
              <a:t>버튼 클릭</a:t>
            </a:r>
          </a:p>
          <a:p>
            <a:pPr defTabSz="180000"/>
            <a:r>
              <a:rPr lang="en-US" altLang="ko-KR" sz="1000" dirty="0"/>
              <a:t>		</a:t>
            </a:r>
            <a:r>
              <a:rPr lang="en-US" altLang="ko-KR" sz="1000" b="1" dirty="0" err="1"/>
              <a:t>audio.play</a:t>
            </a:r>
            <a:r>
              <a:rPr lang="en-US" altLang="ko-KR" sz="1000" b="1" dirty="0"/>
              <a:t>(); </a:t>
            </a:r>
            <a:r>
              <a:rPr lang="en-US" altLang="ko-KR" sz="1000" dirty="0"/>
              <a:t>// </a:t>
            </a:r>
            <a:r>
              <a:rPr lang="ko-KR" altLang="en-US" sz="1000" dirty="0"/>
              <a:t>재생</a:t>
            </a:r>
          </a:p>
          <a:p>
            <a:pPr defTabSz="180000"/>
            <a:r>
              <a:rPr lang="en-US" altLang="ko-KR" sz="1000" dirty="0"/>
              <a:t>		</a:t>
            </a:r>
            <a:r>
              <a:rPr lang="en-US" altLang="ko-KR" sz="1000" dirty="0" err="1"/>
              <a:t>div.innerHTML</a:t>
            </a:r>
            <a:r>
              <a:rPr lang="en-US" altLang="ko-KR" sz="1000" dirty="0"/>
              <a:t> = "</a:t>
            </a:r>
            <a:r>
              <a:rPr lang="ko-KR" altLang="en-US" sz="1000" dirty="0" err="1"/>
              <a:t>재생중입니다</a:t>
            </a:r>
            <a:r>
              <a:rPr lang="en-US" altLang="ko-KR" sz="1000" dirty="0"/>
              <a:t>.";</a:t>
            </a:r>
          </a:p>
          <a:p>
            <a:pPr defTabSz="180000"/>
            <a:r>
              <a:rPr lang="en-US" altLang="ko-KR" sz="1000" dirty="0"/>
              <a:t>	}</a:t>
            </a:r>
          </a:p>
          <a:p>
            <a:pPr defTabSz="180000"/>
            <a:r>
              <a:rPr lang="en-US" altLang="ko-KR" sz="1000" dirty="0"/>
              <a:t>	else if(id == "pause") { // pause </a:t>
            </a:r>
            <a:r>
              <a:rPr lang="ko-KR" altLang="en-US" sz="1000" dirty="0"/>
              <a:t>버튼 클릭</a:t>
            </a:r>
          </a:p>
          <a:p>
            <a:pPr defTabSz="180000"/>
            <a:r>
              <a:rPr lang="en-US" altLang="ko-KR" sz="1000" dirty="0"/>
              <a:t>		</a:t>
            </a:r>
            <a:r>
              <a:rPr lang="en-US" altLang="ko-KR" sz="1000" b="1" dirty="0" err="1"/>
              <a:t>audio.pause</a:t>
            </a:r>
            <a:r>
              <a:rPr lang="en-US" altLang="ko-KR" sz="1000" b="1" dirty="0"/>
              <a:t>(); </a:t>
            </a:r>
            <a:r>
              <a:rPr lang="en-US" altLang="ko-KR" sz="1000" dirty="0"/>
              <a:t>// </a:t>
            </a:r>
            <a:r>
              <a:rPr lang="ko-KR" altLang="en-US" sz="1000" dirty="0"/>
              <a:t>일시 중지</a:t>
            </a:r>
          </a:p>
          <a:p>
            <a:pPr defTabSz="180000"/>
            <a:r>
              <a:rPr lang="en-US" altLang="ko-KR" sz="1000" dirty="0"/>
              <a:t>		</a:t>
            </a:r>
            <a:r>
              <a:rPr lang="en-US" altLang="ko-KR" sz="1000" dirty="0" err="1"/>
              <a:t>div.innerHTML</a:t>
            </a:r>
            <a:r>
              <a:rPr lang="en-US" altLang="ko-KR" sz="1000" dirty="0"/>
              <a:t> = "</a:t>
            </a:r>
            <a:r>
              <a:rPr lang="ko-KR" altLang="en-US" sz="1000" dirty="0" err="1"/>
              <a:t>일시중지되었습니다</a:t>
            </a:r>
            <a:r>
              <a:rPr lang="en-US" altLang="ko-KR" sz="1000" dirty="0"/>
              <a:t>.";</a:t>
            </a:r>
          </a:p>
          <a:p>
            <a:pPr defTabSz="180000"/>
            <a:r>
              <a:rPr lang="en-US" altLang="ko-KR" sz="1000" dirty="0"/>
              <a:t>	}</a:t>
            </a:r>
          </a:p>
          <a:p>
            <a:pPr defTabSz="180000"/>
            <a:r>
              <a:rPr lang="en-US" altLang="ko-KR" sz="1000" dirty="0"/>
              <a:t>	else if(id == "replay") { // replay </a:t>
            </a:r>
            <a:r>
              <a:rPr lang="ko-KR" altLang="en-US" sz="1000" dirty="0"/>
              <a:t>버튼 클릭</a:t>
            </a:r>
          </a:p>
          <a:p>
            <a:pPr defTabSz="180000"/>
            <a:r>
              <a:rPr lang="en-US" altLang="ko-KR" sz="1000" dirty="0"/>
              <a:t>		</a:t>
            </a:r>
            <a:r>
              <a:rPr lang="en-US" altLang="ko-KR" sz="1000" b="1" dirty="0" err="1"/>
              <a:t>audio.load</a:t>
            </a:r>
            <a:r>
              <a:rPr lang="en-US" altLang="ko-KR" sz="1000" b="1" dirty="0"/>
              <a:t>(); </a:t>
            </a:r>
            <a:r>
              <a:rPr lang="en-US" altLang="ko-KR" sz="1000" dirty="0"/>
              <a:t>// </a:t>
            </a:r>
            <a:r>
              <a:rPr lang="en-US" altLang="ko-KR" sz="1000" dirty="0" err="1"/>
              <a:t>src</a:t>
            </a:r>
            <a:r>
              <a:rPr lang="ko-KR" altLang="en-US" sz="1000" dirty="0"/>
              <a:t>에 지정된 미디어 다시 로딩</a:t>
            </a:r>
          </a:p>
          <a:p>
            <a:pPr defTabSz="180000"/>
            <a:r>
              <a:rPr lang="en-US" altLang="ko-KR" sz="1000" dirty="0"/>
              <a:t>		</a:t>
            </a:r>
            <a:r>
              <a:rPr lang="en-US" altLang="ko-KR" sz="1000" b="1" dirty="0" err="1"/>
              <a:t>audio.play</a:t>
            </a:r>
            <a:r>
              <a:rPr lang="en-US" altLang="ko-KR" sz="1000" b="1" dirty="0"/>
              <a:t>(); </a:t>
            </a:r>
            <a:r>
              <a:rPr lang="en-US" altLang="ko-KR" sz="1000" dirty="0"/>
              <a:t>// </a:t>
            </a:r>
            <a:r>
              <a:rPr lang="ko-KR" altLang="en-US" sz="1000" dirty="0"/>
              <a:t>처음부터 다시 재생</a:t>
            </a:r>
          </a:p>
          <a:p>
            <a:pPr defTabSz="180000"/>
            <a:r>
              <a:rPr lang="en-US" altLang="ko-KR" sz="1000" dirty="0"/>
              <a:t>		</a:t>
            </a:r>
            <a:r>
              <a:rPr lang="en-US" altLang="ko-KR" sz="1000" dirty="0" err="1"/>
              <a:t>div.innerHTML</a:t>
            </a:r>
            <a:r>
              <a:rPr lang="en-US" altLang="ko-KR" sz="1000" dirty="0"/>
              <a:t> = </a:t>
            </a:r>
            <a:r>
              <a:rPr lang="en-US" altLang="ko-KR" sz="1000" dirty="0" err="1"/>
              <a:t>audio.src</a:t>
            </a:r>
            <a:r>
              <a:rPr lang="en-US" altLang="ko-KR" sz="1000" dirty="0"/>
              <a:t> + "</a:t>
            </a:r>
            <a:r>
              <a:rPr lang="ko-KR" altLang="en-US" sz="1000" dirty="0"/>
              <a:t>를 처음부터 재생합니다</a:t>
            </a:r>
            <a:r>
              <a:rPr lang="en-US" altLang="ko-KR" sz="1000" dirty="0"/>
              <a:t>.";</a:t>
            </a:r>
          </a:p>
          <a:p>
            <a:pPr defTabSz="180000"/>
            <a:r>
              <a:rPr lang="en-US" altLang="ko-KR" sz="1000" dirty="0"/>
              <a:t>	}</a:t>
            </a:r>
          </a:p>
          <a:p>
            <a:pPr defTabSz="180000"/>
            <a:r>
              <a:rPr lang="en-US" altLang="ko-KR" sz="1000" dirty="0"/>
              <a:t>	else if(id == "</a:t>
            </a:r>
            <a:r>
              <a:rPr lang="en-US" altLang="ko-KR" sz="1000" dirty="0" err="1"/>
              <a:t>vol</a:t>
            </a:r>
            <a:r>
              <a:rPr lang="en-US" altLang="ko-KR" sz="1000" dirty="0"/>
              <a:t>-") { // </a:t>
            </a:r>
            <a:r>
              <a:rPr lang="en-US" altLang="ko-KR" sz="1000" dirty="0" err="1"/>
              <a:t>vol</a:t>
            </a:r>
            <a:r>
              <a:rPr lang="en-US" altLang="ko-KR" sz="1000" dirty="0"/>
              <a:t>- </a:t>
            </a:r>
            <a:r>
              <a:rPr lang="ko-KR" altLang="en-US" sz="1000" dirty="0"/>
              <a:t>버튼 클릭</a:t>
            </a:r>
            <a:endParaRPr lang="en-US" altLang="ko-KR" sz="1000" dirty="0"/>
          </a:p>
          <a:p>
            <a:pPr defTabSz="180000"/>
            <a:r>
              <a:rPr lang="en-US" altLang="ko-KR" sz="1000" dirty="0"/>
              <a:t>		</a:t>
            </a:r>
            <a:r>
              <a:rPr lang="en-US" altLang="ko-KR" sz="1000" b="1" dirty="0" err="1"/>
              <a:t>audio.volume</a:t>
            </a:r>
            <a:r>
              <a:rPr lang="en-US" altLang="ko-KR" sz="1000" b="1" dirty="0"/>
              <a:t> -= 0.1; </a:t>
            </a:r>
            <a:r>
              <a:rPr lang="en-US" altLang="ko-KR" sz="1000" dirty="0"/>
              <a:t>// </a:t>
            </a:r>
            <a:r>
              <a:rPr lang="ko-KR" altLang="en-US" sz="1000" dirty="0"/>
              <a:t>음량 </a:t>
            </a:r>
            <a:r>
              <a:rPr lang="en-US" altLang="ko-KR" sz="1000" dirty="0"/>
              <a:t>0.1 </a:t>
            </a:r>
            <a:r>
              <a:rPr lang="ko-KR" altLang="en-US" sz="1000" dirty="0"/>
              <a:t>감소</a:t>
            </a:r>
          </a:p>
          <a:p>
            <a:pPr defTabSz="180000"/>
            <a:r>
              <a:rPr lang="en-US" altLang="ko-KR" sz="1000" dirty="0"/>
              <a:t>		if(</a:t>
            </a:r>
            <a:r>
              <a:rPr lang="en-US" altLang="ko-KR" sz="1000" dirty="0" err="1"/>
              <a:t>audio.volume</a:t>
            </a:r>
            <a:r>
              <a:rPr lang="en-US" altLang="ko-KR" sz="1000" dirty="0"/>
              <a:t> &lt; 0.1) </a:t>
            </a:r>
            <a:r>
              <a:rPr lang="en-US" altLang="ko-KR" sz="1000" dirty="0" err="1"/>
              <a:t>audio.volume</a:t>
            </a:r>
            <a:r>
              <a:rPr lang="en-US" altLang="ko-KR" sz="1000" dirty="0"/>
              <a:t> = 0;</a:t>
            </a:r>
          </a:p>
          <a:p>
            <a:pPr defTabSz="180000"/>
            <a:r>
              <a:rPr lang="en-US" altLang="ko-KR" sz="1000" dirty="0"/>
              <a:t>		</a:t>
            </a:r>
            <a:r>
              <a:rPr lang="en-US" altLang="ko-KR" sz="1000" dirty="0" err="1"/>
              <a:t>div.innerHTML</a:t>
            </a:r>
            <a:r>
              <a:rPr lang="en-US" altLang="ko-KR" sz="1000" dirty="0"/>
              <a:t> = "</a:t>
            </a:r>
            <a:r>
              <a:rPr lang="ko-KR" altLang="en-US" sz="1000" dirty="0"/>
              <a:t>음량 </a:t>
            </a:r>
            <a:r>
              <a:rPr lang="en-US" altLang="ko-KR" sz="1000" dirty="0"/>
              <a:t>0.1 </a:t>
            </a:r>
            <a:r>
              <a:rPr lang="ko-KR" altLang="en-US" sz="1000" dirty="0"/>
              <a:t>감소</a:t>
            </a:r>
            <a:r>
              <a:rPr lang="en-US" altLang="ko-KR" sz="1000" dirty="0"/>
              <a:t>."</a:t>
            </a:r>
            <a:r>
              <a:rPr lang="ko-KR" altLang="en-US" sz="1000" dirty="0"/>
              <a:t> </a:t>
            </a:r>
            <a:r>
              <a:rPr lang="en-US" altLang="ko-KR" sz="1000" dirty="0"/>
              <a:t>+ "</a:t>
            </a:r>
            <a:r>
              <a:rPr lang="ko-KR" altLang="en-US" sz="1000" dirty="0"/>
              <a:t>현재 </a:t>
            </a:r>
            <a:r>
              <a:rPr lang="en-US" altLang="ko-KR" sz="1000" dirty="0"/>
              <a:t>"</a:t>
            </a:r>
            <a:r>
              <a:rPr lang="ko-KR" altLang="en-US" sz="1000" dirty="0"/>
              <a:t> </a:t>
            </a:r>
            <a:r>
              <a:rPr lang="en-US" altLang="ko-KR" sz="1000" dirty="0"/>
              <a:t>+ 	 </a:t>
            </a:r>
            <a:r>
              <a:rPr lang="en-US" altLang="ko-KR" sz="1000" dirty="0" err="1"/>
              <a:t>audio.volume</a:t>
            </a:r>
            <a:r>
              <a:rPr lang="en-US" altLang="ko-KR" sz="1000" dirty="0"/>
              <a:t>;</a:t>
            </a:r>
          </a:p>
          <a:p>
            <a:pPr defTabSz="180000"/>
            <a:r>
              <a:rPr lang="en-US" altLang="ko-KR" sz="1000" dirty="0"/>
              <a:t>	} </a:t>
            </a:r>
          </a:p>
          <a:p>
            <a:pPr defTabSz="180000"/>
            <a:r>
              <a:rPr lang="en-US" altLang="ko-KR" sz="1000" dirty="0"/>
              <a:t>	else if(id == "</a:t>
            </a:r>
            <a:r>
              <a:rPr lang="en-US" altLang="ko-KR" sz="1000" dirty="0" err="1"/>
              <a:t>vol</a:t>
            </a:r>
            <a:r>
              <a:rPr lang="en-US" altLang="ko-KR" sz="1000" dirty="0"/>
              <a:t>+") { // </a:t>
            </a:r>
            <a:r>
              <a:rPr lang="en-US" altLang="ko-KR" sz="1000" dirty="0" err="1"/>
              <a:t>vol</a:t>
            </a:r>
            <a:r>
              <a:rPr lang="en-US" altLang="ko-KR" sz="1000" dirty="0"/>
              <a:t>+ </a:t>
            </a:r>
            <a:r>
              <a:rPr lang="ko-KR" altLang="en-US" sz="1000" dirty="0"/>
              <a:t>버튼 클릭</a:t>
            </a:r>
            <a:endParaRPr lang="en-US" altLang="ko-KR" sz="1000" dirty="0"/>
          </a:p>
          <a:p>
            <a:pPr defTabSz="180000"/>
            <a:r>
              <a:rPr lang="en-US" altLang="ko-KR" sz="1000" dirty="0"/>
              <a:t>		</a:t>
            </a:r>
            <a:r>
              <a:rPr lang="en-US" altLang="ko-KR" sz="1000" b="1" dirty="0" err="1"/>
              <a:t>audio.volume</a:t>
            </a:r>
            <a:r>
              <a:rPr lang="en-US" altLang="ko-KR" sz="1000" b="1" dirty="0"/>
              <a:t> += 0.1; </a:t>
            </a:r>
            <a:r>
              <a:rPr lang="en-US" altLang="ko-KR" sz="1000" dirty="0"/>
              <a:t>// </a:t>
            </a:r>
            <a:r>
              <a:rPr lang="ko-KR" altLang="en-US" sz="1000" dirty="0"/>
              <a:t>음량 </a:t>
            </a:r>
            <a:r>
              <a:rPr lang="en-US" altLang="ko-KR" sz="1000" dirty="0"/>
              <a:t>0.1 </a:t>
            </a:r>
            <a:r>
              <a:rPr lang="ko-KR" altLang="en-US" sz="1000" dirty="0"/>
              <a:t>증가</a:t>
            </a:r>
          </a:p>
          <a:p>
            <a:pPr defTabSz="180000"/>
            <a:r>
              <a:rPr lang="en-US" altLang="ko-KR" sz="1000" dirty="0"/>
              <a:t>		if(</a:t>
            </a:r>
            <a:r>
              <a:rPr lang="en-US" altLang="ko-KR" sz="1000" dirty="0" err="1"/>
              <a:t>audio.volume</a:t>
            </a:r>
            <a:r>
              <a:rPr lang="en-US" altLang="ko-KR" sz="1000" dirty="0"/>
              <a:t> &gt; 0.9) </a:t>
            </a:r>
            <a:r>
              <a:rPr lang="en-US" altLang="ko-KR" sz="1000" dirty="0" err="1"/>
              <a:t>audio.volume</a:t>
            </a:r>
            <a:r>
              <a:rPr lang="en-US" altLang="ko-KR" sz="1000" dirty="0"/>
              <a:t> = 1.0;</a:t>
            </a:r>
          </a:p>
          <a:p>
            <a:pPr defTabSz="180000"/>
            <a:r>
              <a:rPr lang="en-US" altLang="ko-KR" sz="1000" dirty="0"/>
              <a:t>		</a:t>
            </a:r>
            <a:r>
              <a:rPr lang="en-US" altLang="ko-KR" sz="1000" dirty="0" err="1"/>
              <a:t>div.innerHTML</a:t>
            </a:r>
            <a:r>
              <a:rPr lang="en-US" altLang="ko-KR" sz="1000" dirty="0"/>
              <a:t> = "</a:t>
            </a:r>
            <a:r>
              <a:rPr lang="ko-KR" altLang="en-US" sz="1000" dirty="0"/>
              <a:t>음량 </a:t>
            </a:r>
            <a:r>
              <a:rPr lang="en-US" altLang="ko-KR" sz="1000" dirty="0"/>
              <a:t>0.1 </a:t>
            </a:r>
            <a:r>
              <a:rPr lang="ko-KR" altLang="en-US" sz="1000" dirty="0"/>
              <a:t>증가</a:t>
            </a:r>
            <a:r>
              <a:rPr lang="en-US" altLang="ko-KR" sz="1000" dirty="0"/>
              <a:t>."</a:t>
            </a:r>
            <a:r>
              <a:rPr lang="ko-KR" altLang="en-US" sz="1000" dirty="0"/>
              <a:t> </a:t>
            </a:r>
            <a:r>
              <a:rPr lang="en-US" altLang="ko-KR" sz="1000" dirty="0"/>
              <a:t>+ "</a:t>
            </a:r>
            <a:r>
              <a:rPr lang="ko-KR" altLang="en-US" sz="1000" dirty="0"/>
              <a:t>현재 </a:t>
            </a:r>
            <a:r>
              <a:rPr lang="en-US" altLang="ko-KR" sz="1000" dirty="0"/>
              <a:t>"</a:t>
            </a:r>
            <a:r>
              <a:rPr lang="ko-KR" altLang="en-US" sz="1000" dirty="0"/>
              <a:t> </a:t>
            </a:r>
            <a:r>
              <a:rPr lang="en-US" altLang="ko-KR" sz="1000" dirty="0"/>
              <a:t>+ </a:t>
            </a:r>
            <a:r>
              <a:rPr lang="en-US" altLang="ko-KR" sz="1000" dirty="0" err="1"/>
              <a:t>audio.volume</a:t>
            </a:r>
            <a:r>
              <a:rPr lang="en-US" altLang="ko-KR" sz="1000" dirty="0"/>
              <a:t>;</a:t>
            </a:r>
          </a:p>
          <a:p>
            <a:pPr defTabSz="180000"/>
            <a:r>
              <a:rPr lang="en-US" altLang="ko-KR" sz="1000" dirty="0"/>
              <a:t>	}</a:t>
            </a:r>
          </a:p>
          <a:p>
            <a:pPr defTabSz="180000"/>
            <a:r>
              <a:rPr lang="en-US" altLang="ko-KR" sz="1000" dirty="0"/>
              <a:t>	else if(id == "mute on/off") { // mute on/off </a:t>
            </a:r>
            <a:r>
              <a:rPr lang="ko-KR" altLang="en-US" sz="1000" dirty="0"/>
              <a:t>버튼 클릭</a:t>
            </a:r>
          </a:p>
          <a:p>
            <a:pPr defTabSz="180000"/>
            <a:r>
              <a:rPr lang="en-US" altLang="ko-KR" sz="1000" dirty="0"/>
              <a:t>		</a:t>
            </a:r>
            <a:r>
              <a:rPr lang="en-US" altLang="ko-KR" sz="1000" b="1" dirty="0" err="1"/>
              <a:t>audio.muted</a:t>
            </a:r>
            <a:r>
              <a:rPr lang="en-US" altLang="ko-KR" sz="1000" b="1" dirty="0"/>
              <a:t> = !</a:t>
            </a:r>
            <a:r>
              <a:rPr lang="en-US" altLang="ko-KR" sz="1000" b="1" dirty="0" err="1"/>
              <a:t>audio.muted</a:t>
            </a:r>
            <a:r>
              <a:rPr lang="en-US" altLang="ko-KR" sz="1000" b="1" dirty="0"/>
              <a:t>; </a:t>
            </a:r>
            <a:r>
              <a:rPr lang="en-US" altLang="ko-KR" sz="1000" dirty="0"/>
              <a:t>// </a:t>
            </a:r>
            <a:r>
              <a:rPr lang="ko-KR" altLang="en-US" sz="1000" dirty="0" err="1"/>
              <a:t>음소거</a:t>
            </a:r>
            <a:r>
              <a:rPr lang="ko-KR" altLang="en-US" sz="1000" dirty="0"/>
              <a:t> </a:t>
            </a:r>
            <a:r>
              <a:rPr lang="ko-KR" altLang="en-US" sz="1000" dirty="0" err="1"/>
              <a:t>토글</a:t>
            </a:r>
            <a:endParaRPr lang="ko-KR" altLang="en-US" sz="1000" dirty="0"/>
          </a:p>
          <a:p>
            <a:pPr defTabSz="180000"/>
            <a:r>
              <a:rPr lang="en-US" altLang="ko-KR" sz="1000" dirty="0"/>
              <a:t>		if(</a:t>
            </a:r>
            <a:r>
              <a:rPr lang="en-US" altLang="ko-KR" sz="1000" dirty="0" err="1"/>
              <a:t>audio.muted</a:t>
            </a:r>
            <a:r>
              <a:rPr lang="en-US" altLang="ko-KR" sz="1000" dirty="0"/>
              <a:t>) </a:t>
            </a:r>
            <a:r>
              <a:rPr lang="en-US" altLang="ko-KR" sz="1000" dirty="0" err="1"/>
              <a:t>div.innerHTML</a:t>
            </a:r>
            <a:r>
              <a:rPr lang="en-US" altLang="ko-KR" sz="1000" dirty="0"/>
              <a:t> = "</a:t>
            </a:r>
            <a:r>
              <a:rPr lang="ko-KR" altLang="en-US" sz="1000" dirty="0" err="1"/>
              <a:t>음소거</a:t>
            </a:r>
            <a:r>
              <a:rPr lang="en-US" altLang="ko-KR" sz="1000" dirty="0"/>
              <a:t>";</a:t>
            </a:r>
          </a:p>
          <a:p>
            <a:pPr defTabSz="180000"/>
            <a:r>
              <a:rPr lang="en-US" altLang="ko-KR" sz="1000" dirty="0"/>
              <a:t>		else </a:t>
            </a:r>
            <a:r>
              <a:rPr lang="en-US" altLang="ko-KR" sz="1000" dirty="0" err="1"/>
              <a:t>div.innerHTML</a:t>
            </a:r>
            <a:r>
              <a:rPr lang="en-US" altLang="ko-KR" sz="1000" dirty="0"/>
              <a:t> = "</a:t>
            </a:r>
            <a:r>
              <a:rPr lang="ko-KR" altLang="en-US" sz="1000" dirty="0" err="1"/>
              <a:t>음소거</a:t>
            </a:r>
            <a:r>
              <a:rPr lang="ko-KR" altLang="en-US" sz="1000" dirty="0"/>
              <a:t> 해제</a:t>
            </a:r>
            <a:r>
              <a:rPr lang="en-US" altLang="ko-KR" sz="1000" dirty="0"/>
              <a:t>";</a:t>
            </a:r>
          </a:p>
          <a:p>
            <a:pPr defTabSz="180000"/>
            <a:r>
              <a:rPr lang="en-US" altLang="ko-KR" sz="1000" dirty="0"/>
              <a:t>	}</a:t>
            </a:r>
          </a:p>
          <a:p>
            <a:pPr defTabSz="180000"/>
            <a:r>
              <a:rPr lang="en-US" altLang="ko-KR" sz="1000" b="1" dirty="0"/>
              <a:t>}</a:t>
            </a:r>
          </a:p>
          <a:p>
            <a:pPr defTabSz="180000"/>
            <a:r>
              <a:rPr lang="en-US" altLang="ko-KR" sz="1000" dirty="0"/>
              <a:t>&lt;/script&gt;</a:t>
            </a:r>
          </a:p>
          <a:p>
            <a:pPr defTabSz="180000"/>
            <a:r>
              <a:rPr lang="en-US" altLang="ko-KR" sz="1000" dirty="0"/>
              <a:t>&lt;/body&gt;&lt;/html&gt;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6429363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E2F56D0-1225-49BD-A326-3115C63D98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7" y="1795989"/>
            <a:ext cx="3617045" cy="2104361"/>
          </a:xfrm>
          <a:prstGeom prst="rect">
            <a:avLst/>
          </a:prstGeom>
          <a:ln w="6350">
            <a:solidFill>
              <a:srgbClr val="0070C0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C152990-8EC9-4BE4-89C7-D3E008A411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5457" y="1795989"/>
            <a:ext cx="3609063" cy="2099717"/>
          </a:xfrm>
          <a:prstGeom prst="rect">
            <a:avLst/>
          </a:prstGeom>
          <a:ln w="6350">
            <a:solidFill>
              <a:srgbClr val="0070C0"/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 </a:t>
            </a:r>
            <a:r>
              <a:rPr lang="en-US" altLang="ko-KR" dirty="0"/>
              <a:t>13-2 </a:t>
            </a:r>
            <a:r>
              <a:rPr lang="ko-KR" altLang="en-US" dirty="0"/>
              <a:t>실행 결과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755576" y="4005064"/>
            <a:ext cx="1487731" cy="272415"/>
          </a:xfrm>
          <a:prstGeom prst="wedgeRoundRectCallout">
            <a:avLst>
              <a:gd name="adj1" fmla="val -34051"/>
              <a:gd name="adj2" fmla="val -153534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000"/>
              <a:t>재생 버튼을 누른 경우</a:t>
            </a:r>
            <a:endParaRPr lang="ko-KR" altLang="en-US" sz="1000" dirty="0"/>
          </a:p>
        </p:txBody>
      </p:sp>
      <p:sp>
        <p:nvSpPr>
          <p:cNvPr id="9" name="TextBox 8"/>
          <p:cNvSpPr txBox="1"/>
          <p:nvPr/>
        </p:nvSpPr>
        <p:spPr>
          <a:xfrm>
            <a:off x="6012160" y="3789040"/>
            <a:ext cx="1837328" cy="272415"/>
          </a:xfrm>
          <a:prstGeom prst="wedgeRoundRectCallout">
            <a:avLst>
              <a:gd name="adj1" fmla="val -34051"/>
              <a:gd name="adj2" fmla="val -153534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음량 감소 버튼을 누른 경우</a:t>
            </a:r>
          </a:p>
        </p:txBody>
      </p:sp>
    </p:spTree>
    <p:extLst>
      <p:ext uri="{BB962C8B-B14F-4D97-AF65-F5344CB8AC3E}">
        <p14:creationId xmlns:p14="http://schemas.microsoft.com/office/powerpoint/2010/main" val="39262027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비디오 제어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altLang="ko-KR" sz="2200" dirty="0"/>
              <a:t>&lt;video&gt; </a:t>
            </a:r>
            <a:r>
              <a:rPr lang="ko-KR" altLang="en-US" sz="2200" dirty="0"/>
              <a:t>태그에 </a:t>
            </a:r>
            <a:r>
              <a:rPr lang="ko-KR" altLang="en-US" sz="2200" dirty="0" err="1"/>
              <a:t>로드된</a:t>
            </a:r>
            <a:r>
              <a:rPr lang="ko-KR" altLang="en-US" sz="2200" dirty="0"/>
              <a:t> 비디오 제어</a:t>
            </a:r>
            <a:endParaRPr lang="en-US" altLang="ko-KR" sz="2200" dirty="0"/>
          </a:p>
          <a:p>
            <a:pPr lvl="0"/>
            <a:endParaRPr lang="en-US" altLang="ko-KR" sz="2200" dirty="0"/>
          </a:p>
          <a:p>
            <a:pPr lvl="1"/>
            <a:r>
              <a:rPr lang="ko-KR" altLang="en-US" sz="1900" dirty="0"/>
              <a:t>비디오 </a:t>
            </a:r>
            <a:r>
              <a:rPr lang="en-US" altLang="ko-KR" sz="1900" dirty="0"/>
              <a:t>DOM </a:t>
            </a:r>
            <a:r>
              <a:rPr lang="ko-KR" altLang="en-US" sz="1900" dirty="0"/>
              <a:t>객체 알아내기</a:t>
            </a:r>
            <a:endParaRPr lang="en-US" altLang="ko-KR" sz="1900" dirty="0"/>
          </a:p>
          <a:p>
            <a:pPr lvl="1"/>
            <a:endParaRPr lang="en-US" altLang="ko-KR" sz="1900" dirty="0"/>
          </a:p>
          <a:p>
            <a:pPr lvl="1"/>
            <a:r>
              <a:rPr lang="en-US" altLang="ko-KR" sz="1900" dirty="0"/>
              <a:t>width, height</a:t>
            </a:r>
            <a:r>
              <a:rPr lang="ko-KR" altLang="en-US" sz="1900" dirty="0"/>
              <a:t>와 </a:t>
            </a:r>
            <a:r>
              <a:rPr lang="en-US" altLang="ko-KR" sz="1900" dirty="0" err="1"/>
              <a:t>videoWidth</a:t>
            </a:r>
            <a:r>
              <a:rPr lang="en-US" altLang="ko-KR" sz="1900" dirty="0"/>
              <a:t>, </a:t>
            </a:r>
            <a:r>
              <a:rPr lang="en-US" altLang="ko-KR" sz="1900" dirty="0" err="1"/>
              <a:t>videoHeight</a:t>
            </a:r>
            <a:r>
              <a:rPr lang="en-US" altLang="ko-KR" sz="1900" dirty="0"/>
              <a:t> </a:t>
            </a:r>
            <a:r>
              <a:rPr lang="ko-KR" altLang="en-US" sz="1900" dirty="0" err="1"/>
              <a:t>프로퍼티</a:t>
            </a:r>
            <a:endParaRPr lang="en-US" altLang="ko-KR" sz="1900" dirty="0"/>
          </a:p>
          <a:p>
            <a:pPr lvl="2"/>
            <a:r>
              <a:rPr lang="en-US" altLang="ko-KR" sz="1700" dirty="0"/>
              <a:t>width, height : &lt;video&gt; </a:t>
            </a:r>
            <a:r>
              <a:rPr lang="ko-KR" altLang="en-US" sz="1700" dirty="0"/>
              <a:t>태그의</a:t>
            </a:r>
            <a:r>
              <a:rPr lang="en-US" altLang="ko-KR" sz="1700" dirty="0"/>
              <a:t> width, height </a:t>
            </a:r>
            <a:r>
              <a:rPr lang="ko-KR" altLang="en-US" sz="1700" dirty="0"/>
              <a:t>속성 반영</a:t>
            </a:r>
            <a:endParaRPr lang="en-US" altLang="ko-KR" sz="1700" dirty="0"/>
          </a:p>
          <a:p>
            <a:pPr lvl="2"/>
            <a:r>
              <a:rPr lang="en-US" altLang="ko-KR" sz="1700" dirty="0" err="1"/>
              <a:t>videoWidth</a:t>
            </a:r>
            <a:r>
              <a:rPr lang="en-US" altLang="ko-KR" sz="1700" dirty="0"/>
              <a:t>, </a:t>
            </a:r>
            <a:r>
              <a:rPr lang="en-US" altLang="ko-KR" sz="1700" dirty="0" err="1"/>
              <a:t>videoHeight</a:t>
            </a:r>
            <a:r>
              <a:rPr lang="en-US" altLang="ko-KR" sz="1700" dirty="0"/>
              <a:t> : </a:t>
            </a:r>
            <a:r>
              <a:rPr lang="ko-KR" altLang="en-US" sz="1700" dirty="0"/>
              <a:t>비디오의 화면 해상도</a:t>
            </a:r>
          </a:p>
          <a:p>
            <a:pPr lvl="1"/>
            <a:r>
              <a:rPr lang="en-US" altLang="ko-KR" sz="1900" dirty="0" err="1"/>
              <a:t>loadedmetadata</a:t>
            </a:r>
            <a:r>
              <a:rPr lang="en-US" altLang="ko-KR" sz="1900" dirty="0"/>
              <a:t> </a:t>
            </a:r>
            <a:r>
              <a:rPr lang="ko-KR" altLang="en-US" sz="1900" dirty="0"/>
              <a:t>이벤트</a:t>
            </a:r>
          </a:p>
          <a:p>
            <a:pPr lvl="2"/>
            <a:r>
              <a:rPr lang="ko-KR" altLang="en-US" sz="1700" dirty="0"/>
              <a:t>비디오 파일의 로드 </a:t>
            </a:r>
            <a:r>
              <a:rPr lang="ko-KR" altLang="en-US" sz="1700" dirty="0" err="1"/>
              <a:t>완료시</a:t>
            </a:r>
            <a:r>
              <a:rPr lang="en-US" altLang="ko-KR" sz="1700" dirty="0"/>
              <a:t>,</a:t>
            </a:r>
            <a:r>
              <a:rPr lang="ko-KR" altLang="en-US" sz="1700" dirty="0"/>
              <a:t> </a:t>
            </a:r>
            <a:r>
              <a:rPr lang="en-US" altLang="ko-KR" sz="1700" dirty="0"/>
              <a:t>video </a:t>
            </a:r>
            <a:r>
              <a:rPr lang="ko-KR" altLang="en-US" sz="1700" dirty="0"/>
              <a:t>객체에 </a:t>
            </a:r>
            <a:r>
              <a:rPr lang="en-US" altLang="ko-KR" sz="1700" dirty="0" err="1"/>
              <a:t>loadedmetadata</a:t>
            </a:r>
            <a:r>
              <a:rPr lang="en-US" altLang="ko-KR" sz="1700" dirty="0"/>
              <a:t> </a:t>
            </a:r>
            <a:r>
              <a:rPr lang="ko-KR" altLang="en-US" sz="1700" dirty="0"/>
              <a:t>이벤트 발생</a:t>
            </a:r>
          </a:p>
          <a:p>
            <a:pPr lvl="2"/>
            <a:r>
              <a:rPr lang="ko-KR" altLang="en-US" sz="1700" dirty="0"/>
              <a:t>예</a:t>
            </a:r>
            <a:r>
              <a:rPr lang="en-US" altLang="ko-KR" sz="1700" dirty="0"/>
              <a:t>) </a:t>
            </a:r>
            <a:r>
              <a:rPr lang="ko-KR" altLang="en-US" sz="1700" dirty="0"/>
              <a:t>비디오의 해상도 알아내기</a:t>
            </a:r>
            <a:r>
              <a:rPr lang="en-US" altLang="ko-KR" sz="1700" dirty="0"/>
              <a:t>. </a:t>
            </a:r>
            <a:r>
              <a:rPr lang="ko-KR" altLang="en-US" sz="1700" dirty="0"/>
              <a:t>비디오가 </a:t>
            </a:r>
            <a:r>
              <a:rPr lang="ko-KR" altLang="en-US" sz="1700" dirty="0" err="1"/>
              <a:t>로드되어야</a:t>
            </a:r>
            <a:r>
              <a:rPr lang="ko-KR" altLang="en-US" sz="1700" dirty="0"/>
              <a:t> 비로소 </a:t>
            </a:r>
            <a:r>
              <a:rPr lang="en-US" altLang="ko-KR" sz="1700" dirty="0" err="1"/>
              <a:t>videoWidth</a:t>
            </a:r>
            <a:r>
              <a:rPr lang="en-US" altLang="ko-KR" sz="1700" dirty="0"/>
              <a:t>, </a:t>
            </a:r>
            <a:r>
              <a:rPr lang="en-US" altLang="ko-KR" sz="1700" dirty="0" err="1"/>
              <a:t>videoHeight</a:t>
            </a:r>
            <a:r>
              <a:rPr lang="en-US" altLang="ko-KR" sz="1700" dirty="0"/>
              <a:t> </a:t>
            </a:r>
            <a:r>
              <a:rPr lang="ko-KR" altLang="en-US" sz="1700" dirty="0" err="1"/>
              <a:t>프로퍼티가</a:t>
            </a:r>
            <a:r>
              <a:rPr lang="ko-KR" altLang="en-US" sz="1700" dirty="0"/>
              <a:t> 정확한 값을 가짐</a:t>
            </a:r>
            <a:endParaRPr lang="en-US" altLang="ko-KR" sz="1700" dirty="0"/>
          </a:p>
          <a:p>
            <a:pPr lvl="2"/>
            <a:endParaRPr lang="en-US" altLang="ko-KR" sz="1700" dirty="0"/>
          </a:p>
          <a:p>
            <a:pPr lvl="2"/>
            <a:endParaRPr lang="en-US" altLang="ko-KR" sz="1700" dirty="0"/>
          </a:p>
          <a:p>
            <a:pPr lvl="1"/>
            <a:endParaRPr lang="en-US" altLang="ko-KR" sz="1900" dirty="0"/>
          </a:p>
          <a:p>
            <a:pPr lvl="0"/>
            <a:endParaRPr lang="en-US" altLang="ko-KR" dirty="0"/>
          </a:p>
          <a:p>
            <a:pPr lvl="0"/>
            <a:endParaRPr lang="en-US" altLang="ko-KR" dirty="0"/>
          </a:p>
          <a:p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8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971600" y="1772816"/>
            <a:ext cx="6912768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&lt;video id="video" width="320" height="240" controls&gt;...&lt;/video&gt;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1331640" y="2512641"/>
            <a:ext cx="4572000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let video =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document.getElementById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("video");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1619672" y="5301208"/>
            <a:ext cx="4572000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video.onloadedmetadata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= function f(e) {</a:t>
            </a:r>
          </a:p>
          <a:p>
            <a:pPr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	alert(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video.videoWidth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+ "," +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video.videoHeight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);</a:t>
            </a:r>
          </a:p>
          <a:p>
            <a:pPr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2814347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D861573A-FDEA-40E2-87A1-B8F9F2920D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0112" y="1469434"/>
            <a:ext cx="2275611" cy="137849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13-3 </a:t>
            </a:r>
            <a:r>
              <a:rPr lang="ko-KR" altLang="en-US" dirty="0"/>
              <a:t>비디오를 원본 크기로 재생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591722" y="1556792"/>
            <a:ext cx="4565788" cy="433965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</a:t>
            </a:r>
          </a:p>
          <a:p>
            <a:pPr defTabSz="180000"/>
            <a:r>
              <a:rPr lang="en-US" altLang="ko-KR" sz="1200" dirty="0"/>
              <a:t>&lt;meta charset="</a:t>
            </a:r>
            <a:r>
              <a:rPr lang="en-US" altLang="ko-KR" sz="1200" dirty="0" err="1"/>
              <a:t>utf</a:t>
            </a:r>
            <a:r>
              <a:rPr lang="en-US" altLang="ko-KR" sz="1200" dirty="0"/>
              <a:t>-8"&gt;</a:t>
            </a:r>
          </a:p>
          <a:p>
            <a:pPr defTabSz="180000"/>
            <a:r>
              <a:rPr lang="en-US" altLang="ko-KR" sz="1200" dirty="0"/>
              <a:t>&lt;title&gt;</a:t>
            </a:r>
            <a:r>
              <a:rPr lang="ko-KR" altLang="en-US" sz="1200" dirty="0"/>
              <a:t>비디오 원본 크기로 출력</a:t>
            </a:r>
            <a:r>
              <a:rPr lang="en-US" altLang="ko-KR" sz="1200" dirty="0"/>
              <a:t>&lt;/title&gt;</a:t>
            </a:r>
          </a:p>
          <a:p>
            <a:pPr defTabSz="180000"/>
            <a:r>
              <a:rPr lang="en-US" altLang="ko-KR" sz="1200" dirty="0"/>
              <a:t>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</a:t>
            </a:r>
            <a:r>
              <a:rPr lang="ko-KR" altLang="en-US" sz="1200" dirty="0"/>
              <a:t>비디오 원본 크기로 출력</a:t>
            </a:r>
            <a:r>
              <a:rPr lang="en-US" altLang="ko-KR" sz="1200" dirty="0"/>
              <a:t>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&lt;video id="video" </a:t>
            </a:r>
            <a:r>
              <a:rPr lang="en-US" altLang="ko-KR" sz="1200" b="1" dirty="0"/>
              <a:t>width="0" height="0" </a:t>
            </a:r>
            <a:r>
              <a:rPr lang="en-US" altLang="ko-KR" sz="1200" dirty="0"/>
              <a:t>controls&gt;</a:t>
            </a:r>
          </a:p>
          <a:p>
            <a:pPr defTabSz="180000"/>
            <a:r>
              <a:rPr lang="en-US" altLang="ko-KR" sz="1200" dirty="0"/>
              <a:t>	&lt;source </a:t>
            </a:r>
            <a:r>
              <a:rPr lang="en-US" altLang="ko-KR" sz="1200" dirty="0" err="1"/>
              <a:t>src</a:t>
            </a:r>
            <a:r>
              <a:rPr lang="en-US" altLang="ko-KR" sz="1200" dirty="0"/>
              <a:t>="media/bear.mp4"  type="video/mp4"&gt;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ko-KR" altLang="en-US" sz="1200" dirty="0"/>
              <a:t>웹 브라우저가 </a:t>
            </a:r>
            <a:r>
              <a:rPr lang="en-US" altLang="ko-KR" sz="1200" dirty="0"/>
              <a:t>video </a:t>
            </a:r>
            <a:r>
              <a:rPr lang="ko-KR" altLang="en-US" sz="1200" dirty="0"/>
              <a:t>태그를 지원하지 않습니다</a:t>
            </a:r>
            <a:r>
              <a:rPr lang="en-US" altLang="ko-KR" sz="1200" dirty="0"/>
              <a:t>.</a:t>
            </a:r>
          </a:p>
          <a:p>
            <a:pPr defTabSz="180000"/>
            <a:r>
              <a:rPr lang="en-US" altLang="ko-KR" sz="1200" dirty="0"/>
              <a:t>&lt;/video&gt;</a:t>
            </a:r>
          </a:p>
          <a:p>
            <a:pPr defTabSz="180000"/>
            <a:r>
              <a:rPr lang="en-US" altLang="ko-KR" sz="1200" dirty="0"/>
              <a:t>&lt;script&gt;</a:t>
            </a:r>
          </a:p>
          <a:p>
            <a:pPr defTabSz="180000"/>
            <a:r>
              <a:rPr lang="en-US" altLang="ko-KR" sz="1200" dirty="0"/>
              <a:t>let video = </a:t>
            </a:r>
            <a:r>
              <a:rPr lang="en-US" altLang="ko-KR" sz="1200" dirty="0" err="1"/>
              <a:t>document.getElementById</a:t>
            </a:r>
            <a:r>
              <a:rPr lang="en-US" altLang="ko-KR" sz="1200" dirty="0"/>
              <a:t>("video");</a:t>
            </a:r>
          </a:p>
          <a:p>
            <a:pPr defTabSz="180000"/>
            <a:r>
              <a:rPr lang="en-US" altLang="ko-KR" sz="1200" dirty="0" err="1"/>
              <a:t>video.</a:t>
            </a:r>
            <a:r>
              <a:rPr lang="en-US" altLang="ko-KR" sz="1200" b="1" dirty="0" err="1"/>
              <a:t>onloadedmetadata</a:t>
            </a:r>
            <a:r>
              <a:rPr lang="en-US" altLang="ko-KR" sz="1200" dirty="0"/>
              <a:t> = function f(e) {</a:t>
            </a:r>
          </a:p>
          <a:p>
            <a:pPr defTabSz="180000"/>
            <a:r>
              <a:rPr lang="en-US" altLang="ko-KR" sz="1200" dirty="0"/>
              <a:t>	alert(</a:t>
            </a:r>
            <a:r>
              <a:rPr lang="en-US" altLang="ko-KR" sz="1200" dirty="0" err="1"/>
              <a:t>video.videoWidth</a:t>
            </a:r>
            <a:r>
              <a:rPr lang="en-US" altLang="ko-KR" sz="1200" dirty="0"/>
              <a:t> + "x" + </a:t>
            </a:r>
            <a:r>
              <a:rPr lang="en-US" altLang="ko-KR" sz="1200" dirty="0" err="1"/>
              <a:t>video.videoHeight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 err="1"/>
              <a:t>video.width</a:t>
            </a:r>
            <a:r>
              <a:rPr lang="en-US" altLang="ko-KR" sz="1200" b="1" dirty="0"/>
              <a:t> = </a:t>
            </a:r>
            <a:r>
              <a:rPr lang="en-US" altLang="ko-KR" sz="1200" b="1" dirty="0" err="1"/>
              <a:t>video.videoWidth</a:t>
            </a:r>
            <a:r>
              <a:rPr lang="en-US" altLang="ko-KR" sz="1200" b="1" dirty="0"/>
              <a:t>;</a:t>
            </a:r>
          </a:p>
          <a:p>
            <a:pPr defTabSz="180000"/>
            <a:r>
              <a:rPr lang="en-US" altLang="ko-KR" sz="1200" b="1" dirty="0"/>
              <a:t>	</a:t>
            </a:r>
            <a:r>
              <a:rPr lang="en-US" altLang="ko-KR" sz="1200" b="1" dirty="0" err="1"/>
              <a:t>video.height</a:t>
            </a:r>
            <a:r>
              <a:rPr lang="en-US" altLang="ko-KR" sz="1200" b="1" dirty="0"/>
              <a:t> = </a:t>
            </a:r>
            <a:r>
              <a:rPr lang="en-US" altLang="ko-KR" sz="1200" b="1" dirty="0" err="1"/>
              <a:t>video.videoHeight</a:t>
            </a:r>
            <a:r>
              <a:rPr lang="en-US" altLang="ko-KR" sz="1200" b="1" dirty="0"/>
              <a:t>;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dirty="0"/>
              <a:t>&lt;/script&gt;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sp>
        <p:nvSpPr>
          <p:cNvPr id="5" name="TextBox 4"/>
          <p:cNvSpPr txBox="1"/>
          <p:nvPr/>
        </p:nvSpPr>
        <p:spPr>
          <a:xfrm>
            <a:off x="3681735" y="2756710"/>
            <a:ext cx="778416" cy="442674"/>
          </a:xfrm>
          <a:prstGeom prst="wedgeRoundRectCallout">
            <a:avLst>
              <a:gd name="adj1" fmla="val -102515"/>
              <a:gd name="adj2" fmla="val 5823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의도적인 </a:t>
            </a:r>
            <a:endParaRPr lang="en-US" altLang="ko-KR" sz="1000" dirty="0"/>
          </a:p>
          <a:p>
            <a:r>
              <a:rPr lang="en-US" altLang="ko-KR" sz="1000" dirty="0"/>
              <a:t>0x0 </a:t>
            </a:r>
            <a:r>
              <a:rPr lang="ko-KR" altLang="en-US" sz="1000" dirty="0"/>
              <a:t>크기</a:t>
            </a:r>
            <a:endParaRPr lang="en-US" altLang="ko-KR" sz="1000" dirty="0"/>
          </a:p>
        </p:txBody>
      </p:sp>
      <p:sp>
        <p:nvSpPr>
          <p:cNvPr id="7" name="TextBox 6"/>
          <p:cNvSpPr txBox="1"/>
          <p:nvPr/>
        </p:nvSpPr>
        <p:spPr>
          <a:xfrm>
            <a:off x="3214518" y="5157192"/>
            <a:ext cx="1790738" cy="442674"/>
          </a:xfrm>
          <a:prstGeom prst="wedgeRoundRectCallout">
            <a:avLst>
              <a:gd name="adj1" fmla="val -42419"/>
              <a:gd name="adj2" fmla="val -9764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&lt;video&gt;</a:t>
            </a:r>
            <a:r>
              <a:rPr lang="ko-KR" altLang="en-US" sz="1000" dirty="0"/>
              <a:t> 태그의 크기를 </a:t>
            </a:r>
            <a:endParaRPr lang="en-US" altLang="ko-KR" sz="1000" dirty="0"/>
          </a:p>
          <a:p>
            <a:r>
              <a:rPr lang="ko-KR" altLang="en-US" sz="1000" dirty="0"/>
              <a:t>비디오의 원본 크기로 지정</a:t>
            </a:r>
            <a:endParaRPr lang="en-US" altLang="ko-KR" sz="1000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01AD57B3-425E-43E9-9721-DDB50E9298C3}"/>
              </a:ext>
            </a:extLst>
          </p:cNvPr>
          <p:cNvGrpSpPr/>
          <p:nvPr/>
        </p:nvGrpSpPr>
        <p:grpSpPr>
          <a:xfrm>
            <a:off x="5379789" y="3061379"/>
            <a:ext cx="3257993" cy="3470445"/>
            <a:chOff x="5379789" y="3061379"/>
            <a:chExt cx="3257993" cy="3470445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5175EE13-6C33-4351-8E9A-1BEB6121E6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79789" y="3061379"/>
              <a:ext cx="2845490" cy="3180801"/>
            </a:xfrm>
            <a:prstGeom prst="rect">
              <a:avLst/>
            </a:prstGeom>
            <a:ln w="6350">
              <a:solidFill>
                <a:srgbClr val="0070C0"/>
              </a:solidFill>
            </a:ln>
          </p:spPr>
        </p:pic>
        <p:sp>
          <p:nvSpPr>
            <p:cNvPr id="14" name="왼쪽 중괄호 13"/>
            <p:cNvSpPr/>
            <p:nvPr/>
          </p:nvSpPr>
          <p:spPr>
            <a:xfrm flipH="1">
              <a:off x="8032039" y="4154087"/>
              <a:ext cx="211236" cy="1888780"/>
            </a:xfrm>
            <a:prstGeom prst="leftBrace">
              <a:avLst>
                <a:gd name="adj1" fmla="val 59127"/>
                <a:gd name="adj2" fmla="val 50000"/>
              </a:avLst>
            </a:prstGeom>
            <a:ln w="9525">
              <a:solidFill>
                <a:srgbClr val="92D05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왼쪽 중괄호 14"/>
            <p:cNvSpPr/>
            <p:nvPr/>
          </p:nvSpPr>
          <p:spPr>
            <a:xfrm rot="16200000">
              <a:off x="6601912" y="4855474"/>
              <a:ext cx="264314" cy="2595944"/>
            </a:xfrm>
            <a:prstGeom prst="leftBrace">
              <a:avLst>
                <a:gd name="adj1" fmla="val 59127"/>
                <a:gd name="adj2" fmla="val 50000"/>
              </a:avLst>
            </a:prstGeom>
            <a:ln w="9525">
              <a:solidFill>
                <a:srgbClr val="92D05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526281" y="6285603"/>
              <a:ext cx="4604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rgbClr val="C00000"/>
                  </a:solidFill>
                </a:rPr>
                <a:t>320</a:t>
              </a:r>
              <a:endParaRPr lang="ko-KR" altLang="en-US" sz="1000" dirty="0">
                <a:solidFill>
                  <a:srgbClr val="C00000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8241520" y="4975366"/>
              <a:ext cx="39626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>
                  <a:solidFill>
                    <a:srgbClr val="C00000"/>
                  </a:solidFill>
                </a:rPr>
                <a:t>240</a:t>
              </a:r>
              <a:endParaRPr lang="ko-KR" altLang="en-US" sz="1000" dirty="0">
                <a:solidFill>
                  <a:srgbClr val="C00000"/>
                </a:solidFill>
              </a:endParaRPr>
            </a:p>
          </p:txBody>
        </p:sp>
      </p:grpSp>
      <p:sp>
        <p:nvSpPr>
          <p:cNvPr id="21" name="타원 20">
            <a:extLst>
              <a:ext uri="{FF2B5EF4-FFF2-40B4-BE49-F238E27FC236}">
                <a16:creationId xmlns:a16="http://schemas.microsoft.com/office/drawing/2014/main" id="{853814A1-50D0-4A6A-990E-2ADC382172D7}"/>
              </a:ext>
            </a:extLst>
          </p:cNvPr>
          <p:cNvSpPr/>
          <p:nvPr/>
        </p:nvSpPr>
        <p:spPr>
          <a:xfrm>
            <a:off x="5694844" y="1844824"/>
            <a:ext cx="669973" cy="39354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946630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가을">
  <a:themeElements>
    <a:clrScheme name="가을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가을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18938</TotalTime>
  <Words>2892</Words>
  <Application>Microsoft Office PowerPoint</Application>
  <PresentationFormat>화면 슬라이드 쇼(4:3)</PresentationFormat>
  <Paragraphs>939</Paragraphs>
  <Slides>40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40</vt:i4>
      </vt:variant>
    </vt:vector>
  </HeadingPairs>
  <TitlesOfParts>
    <vt:vector size="53" baseType="lpstr">
      <vt:lpstr>HY나무L</vt:lpstr>
      <vt:lpstr>HY나무M</vt:lpstr>
      <vt:lpstr>SourceCodePro-Regular</vt:lpstr>
      <vt:lpstr>YDVYGOStd11</vt:lpstr>
      <vt:lpstr>YoonV YoonGothic100Std_OTF</vt:lpstr>
      <vt:lpstr>굴림</vt:lpstr>
      <vt:lpstr>돋움</vt:lpstr>
      <vt:lpstr>맑은 고딕</vt:lpstr>
      <vt:lpstr>휴먼편지체</vt:lpstr>
      <vt:lpstr>Helvetica</vt:lpstr>
      <vt:lpstr>Wingdings</vt:lpstr>
      <vt:lpstr>Wingdings 2</vt:lpstr>
      <vt:lpstr>가을</vt:lpstr>
      <vt:lpstr>PowerPoint 프레젠테이션</vt:lpstr>
      <vt:lpstr>강의 목표</vt:lpstr>
      <vt:lpstr>오디오/비디오 제어</vt:lpstr>
      <vt:lpstr>예제 13-1 오디오/비디오를 가진 웹 페이지</vt:lpstr>
      <vt:lpstr>자바스크립트로 오디오 제어</vt:lpstr>
      <vt:lpstr>예제 13-2 자바스크립트로 오디오제어기 만들기</vt:lpstr>
      <vt:lpstr>예제 13-2 실행 결과</vt:lpstr>
      <vt:lpstr>비디오 제어</vt:lpstr>
      <vt:lpstr>예제 13-3 비디오를 원본 크기로 재생</vt:lpstr>
      <vt:lpstr>오디오와 비디오의 onended 리스너</vt:lpstr>
      <vt:lpstr>예제 13–4 오디오 재생이 끝나면 웹 페이지를 노란색으로 변경</vt:lpstr>
      <vt:lpstr>미디어 소스 변경/미디어 로드</vt:lpstr>
      <vt:lpstr>위치 정보 서비스</vt:lpstr>
      <vt:lpstr>geolocation 객체</vt:lpstr>
      <vt:lpstr>현재 위치 얻기</vt:lpstr>
      <vt:lpstr>예제 13-5 getCurrentPosition()로 현재 위치파악</vt:lpstr>
      <vt:lpstr>웹 페이지에 지도 넣기</vt:lpstr>
      <vt:lpstr>예제 13-6 현재 위치의 지도를 웹 페이지에 내장(1) </vt:lpstr>
      <vt:lpstr>예제 13-6 현재 위치의 지도를 웹 페이지에 내장(2) </vt:lpstr>
      <vt:lpstr>PowerPoint 프레젠테이션</vt:lpstr>
      <vt:lpstr>참고 – 예제 13-5를 로컬 컴퓨터에서 실행하기</vt:lpstr>
      <vt:lpstr>참고 – 예제 13-6을 로컬 컴퓨터에서 실행하기</vt:lpstr>
      <vt:lpstr>반복 위치 서비스</vt:lpstr>
      <vt:lpstr>예제 13-7 반복 위치 서비스</vt:lpstr>
      <vt:lpstr>예제 13-7 실행 결과</vt:lpstr>
      <vt:lpstr>웹 워커</vt:lpstr>
      <vt:lpstr>워커 객체와 워커 태스크 </vt:lpstr>
      <vt:lpstr>let addWorker = new Worker("add1to10.js");</vt:lpstr>
      <vt:lpstr>워커(Worker) 객체의 메소드와 이벤트 리스너</vt:lpstr>
      <vt:lpstr>워커 태스크의 실행 환경</vt:lpstr>
      <vt:lpstr>워커 태스크에서 워커 객체로 message 이벤트 보내기</vt:lpstr>
      <vt:lpstr>message 이벤트 보내는 과정</vt:lpstr>
      <vt:lpstr>예제 13–8 1~10까지 더하는 워커태스크 만들기</vt:lpstr>
      <vt:lpstr>PowerPoint 프레젠테이션</vt:lpstr>
      <vt:lpstr>메인 태스크에서 워커 태스크로 message 이벤트 보내기</vt:lpstr>
      <vt:lpstr>메인 태스크와 워커 태스크 사이의 데이터 전송</vt:lpstr>
      <vt:lpstr>예제 13-9 워커 태스크에 시작 숫자과 끝 숫자를 보내고 합을 전달받는 코드</vt:lpstr>
      <vt:lpstr>워커 태스크 종료</vt:lpstr>
      <vt:lpstr>예제 13-10 1초 단위로 메시지를 보내는 워커 태스크 만들기</vt:lpstr>
      <vt:lpstr>예제 13-10의 코드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Kitae</dc:creator>
  <cp:lastModifiedBy>Windows 사용자</cp:lastModifiedBy>
  <cp:revision>608</cp:revision>
  <dcterms:created xsi:type="dcterms:W3CDTF">2011-08-27T14:53:28Z</dcterms:created>
  <dcterms:modified xsi:type="dcterms:W3CDTF">2022-01-31T03:38:06Z</dcterms:modified>
</cp:coreProperties>
</file>